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0" r:id="rId4"/>
    <p:sldId id="262" r:id="rId5"/>
    <p:sldId id="263" r:id="rId6"/>
    <p:sldId id="264" r:id="rId7"/>
    <p:sldId id="265" r:id="rId8"/>
    <p:sldId id="267" r:id="rId9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02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2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18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2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95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74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72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26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86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49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15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ADA04-D08E-4FFB-95BF-A15FF9EDA3BA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3E53A-A71E-43FB-B7BE-06E67E25CE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17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14141" r="3924" b="19978"/>
          <a:stretch/>
        </p:blipFill>
        <p:spPr>
          <a:xfrm>
            <a:off x="-18258" y="0"/>
            <a:ext cx="9144001" cy="155679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97231" y="536174"/>
            <a:ext cx="2694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２</a:t>
            </a:r>
            <a:r>
              <a:rPr kumimoji="1" lang="ja-JP" altLang="en-US" sz="3600" dirty="0" smtClean="0"/>
              <a:t>学期期末</a:t>
            </a:r>
            <a:endParaRPr kumimoji="1" lang="en-US" altLang="ja-JP" sz="3600" dirty="0" smtClean="0"/>
          </a:p>
          <a:p>
            <a:pPr algn="r"/>
            <a:r>
              <a:rPr kumimoji="1" lang="ja-JP" altLang="en-US" sz="3600" dirty="0" smtClean="0"/>
              <a:t>テスト　</a:t>
            </a:r>
            <a:endParaRPr kumimoji="1" lang="ja-JP" altLang="en-US" sz="3600" dirty="0"/>
          </a:p>
        </p:txBody>
      </p:sp>
      <p:sp>
        <p:nvSpPr>
          <p:cNvPr id="2" name="フローチャート : 結合子 1"/>
          <p:cNvSpPr/>
          <p:nvPr/>
        </p:nvSpPr>
        <p:spPr>
          <a:xfrm>
            <a:off x="55421" y="1597435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桜井</a:t>
            </a:r>
            <a:r>
              <a:rPr lang="ja-JP" altLang="en-US" dirty="0" smtClean="0">
                <a:solidFill>
                  <a:srgbClr val="FF0000"/>
                </a:solidFill>
              </a:rPr>
              <a:t>西中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>
                <a:solidFill>
                  <a:srgbClr val="FF0000"/>
                </a:solidFill>
              </a:rPr>
              <a:t>国語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 smtClean="0">
                <a:solidFill>
                  <a:srgbClr val="FF0000"/>
                </a:solidFill>
              </a:rPr>
              <a:t>90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点！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>
                <a:solidFill>
                  <a:srgbClr val="FF0000"/>
                </a:solidFill>
              </a:rPr>
              <a:t>o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ver!</a:t>
            </a:r>
          </a:p>
        </p:txBody>
      </p:sp>
      <p:sp>
        <p:nvSpPr>
          <p:cNvPr id="16" name="フローチャート : 結合子 15"/>
          <p:cNvSpPr/>
          <p:nvPr/>
        </p:nvSpPr>
        <p:spPr>
          <a:xfrm>
            <a:off x="2103337" y="1597435"/>
            <a:ext cx="2016224" cy="20162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桜井西中</a:t>
            </a:r>
            <a:r>
              <a:rPr lang="en-US" altLang="ja-JP" dirty="0">
                <a:solidFill>
                  <a:srgbClr val="FFFF00"/>
                </a:solidFill>
              </a:rPr>
              <a:t>2</a:t>
            </a:r>
            <a:r>
              <a:rPr lang="ja-JP" altLang="en-US" dirty="0">
                <a:solidFill>
                  <a:srgbClr val="FFFF00"/>
                </a:solidFill>
              </a:rPr>
              <a:t>　音楽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80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 smtClean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over!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17" name="フローチャート : 結合子 16"/>
          <p:cNvSpPr/>
          <p:nvPr/>
        </p:nvSpPr>
        <p:spPr>
          <a:xfrm>
            <a:off x="3126939" y="3046157"/>
            <a:ext cx="2016224" cy="2016224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dirty="0" smtClean="0">
                <a:solidFill>
                  <a:srgbClr val="FF0000"/>
                </a:solidFill>
              </a:rPr>
              <a:t>桜井西中</a:t>
            </a:r>
            <a:r>
              <a:rPr lang="en-US" altLang="ja-JP" dirty="0" smtClean="0">
                <a:solidFill>
                  <a:srgbClr val="FF0000"/>
                </a:solidFill>
              </a:rPr>
              <a:t>2</a:t>
            </a:r>
            <a:endParaRPr lang="en-US" altLang="ja-JP" dirty="0">
              <a:solidFill>
                <a:srgbClr val="FF0000"/>
              </a:solidFill>
            </a:endParaRPr>
          </a:p>
          <a:p>
            <a:pPr lvl="0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 smtClean="0">
                <a:solidFill>
                  <a:srgbClr val="FF0000"/>
                </a:solidFill>
              </a:rPr>
              <a:t>5</a:t>
            </a:r>
            <a:r>
              <a:rPr lang="ja-JP" altLang="en-US" dirty="0" smtClean="0">
                <a:solidFill>
                  <a:srgbClr val="FF0000"/>
                </a:solidFill>
              </a:rPr>
              <a:t>教科</a:t>
            </a:r>
            <a:endParaRPr lang="en-US" altLang="ja-JP" dirty="0">
              <a:solidFill>
                <a:srgbClr val="FF0000"/>
              </a:solidFill>
            </a:endParaRPr>
          </a:p>
          <a:p>
            <a:pPr lvl="0"/>
            <a:r>
              <a:rPr lang="en-US" altLang="ja-JP" sz="2800" b="1" u="sng" dirty="0">
                <a:solidFill>
                  <a:srgbClr val="FF0000"/>
                </a:solidFill>
              </a:rPr>
              <a:t>430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r>
              <a:rPr lang="en-US" altLang="ja-JP" sz="2800" b="1" u="sng" dirty="0">
                <a:solidFill>
                  <a:srgbClr val="FF0000"/>
                </a:solidFill>
              </a:rPr>
              <a:t>over</a:t>
            </a:r>
            <a:r>
              <a:rPr lang="ja-JP" altLang="en-US" sz="2800" b="1" u="sng" dirty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8" name="フローチャート : 結合子 17"/>
          <p:cNvSpPr/>
          <p:nvPr/>
        </p:nvSpPr>
        <p:spPr>
          <a:xfrm>
            <a:off x="5128784" y="3046158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rgbClr val="FF0000"/>
                </a:solidFill>
              </a:rPr>
              <a:t>桜井西中</a:t>
            </a:r>
            <a:r>
              <a:rPr lang="en-US" altLang="ja-JP" sz="1600" dirty="0" smtClean="0">
                <a:solidFill>
                  <a:srgbClr val="FF0000"/>
                </a:solidFill>
              </a:rPr>
              <a:t>3</a:t>
            </a:r>
          </a:p>
          <a:p>
            <a:pPr algn="ctr"/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>
                <a:solidFill>
                  <a:srgbClr val="FF0000"/>
                </a:solidFill>
              </a:rPr>
              <a:t>社会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lang="en-US" altLang="ja-JP" sz="2400" b="1" u="sng" dirty="0">
                <a:solidFill>
                  <a:srgbClr val="FF0000"/>
                </a:solidFill>
              </a:rPr>
              <a:t>8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0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点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over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！</a:t>
            </a:r>
            <a:endParaRPr lang="ja-JP" alt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19" name="フローチャート : 結合子 18"/>
          <p:cNvSpPr/>
          <p:nvPr/>
        </p:nvSpPr>
        <p:spPr>
          <a:xfrm>
            <a:off x="7109519" y="2934472"/>
            <a:ext cx="2016224" cy="2016224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ja-JP" altLang="en-US" sz="1600" dirty="0">
                <a:solidFill>
                  <a:srgbClr val="FF0000"/>
                </a:solidFill>
              </a:rPr>
              <a:t>桜井西中</a:t>
            </a:r>
            <a:r>
              <a:rPr lang="en-US" altLang="ja-JP" sz="1600" dirty="0">
                <a:solidFill>
                  <a:srgbClr val="FF0000"/>
                </a:solidFill>
              </a:rPr>
              <a:t>2</a:t>
            </a:r>
            <a:r>
              <a:rPr lang="ja-JP" altLang="en-US" sz="1600" dirty="0">
                <a:solidFill>
                  <a:srgbClr val="FF0000"/>
                </a:solidFill>
              </a:rPr>
              <a:t>　国語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lvl="0" algn="r"/>
            <a:r>
              <a:rPr lang="en-US" altLang="ja-JP" sz="2400" b="1" u="sng" dirty="0">
                <a:solidFill>
                  <a:srgbClr val="FF0000"/>
                </a:solidFill>
              </a:rPr>
              <a:t>90</a:t>
            </a:r>
            <a:r>
              <a:rPr lang="ja-JP" altLang="en-US" sz="2400" b="1" u="sng" dirty="0">
                <a:solidFill>
                  <a:srgbClr val="FF0000"/>
                </a:solidFill>
              </a:rPr>
              <a:t>点！</a:t>
            </a:r>
            <a:endParaRPr lang="en-US" altLang="ja-JP" sz="2400" b="1" u="sng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400" b="1" u="sng" dirty="0">
                <a:solidFill>
                  <a:srgbClr val="FF0000"/>
                </a:solidFill>
              </a:rPr>
              <a:t>over!</a:t>
            </a:r>
            <a:endParaRPr lang="en-US" altLang="ja-JP" sz="2400" b="1" u="sng" dirty="0">
              <a:solidFill>
                <a:srgbClr val="FF0000"/>
              </a:solidFill>
            </a:endParaRPr>
          </a:p>
        </p:txBody>
      </p:sp>
      <p:sp>
        <p:nvSpPr>
          <p:cNvPr id="28" name="フローチャート : 結合子 27"/>
          <p:cNvSpPr/>
          <p:nvPr/>
        </p:nvSpPr>
        <p:spPr>
          <a:xfrm>
            <a:off x="6136896" y="1566138"/>
            <a:ext cx="2016224" cy="20162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桜井</a:t>
            </a:r>
            <a:r>
              <a:rPr lang="ja-JP" altLang="en-US" dirty="0" smtClean="0">
                <a:solidFill>
                  <a:srgbClr val="FFFF00"/>
                </a:solidFill>
              </a:rPr>
              <a:t>西中</a:t>
            </a:r>
            <a:r>
              <a:rPr lang="en-US" altLang="ja-JP" dirty="0" smtClean="0">
                <a:solidFill>
                  <a:srgbClr val="FFFF00"/>
                </a:solidFill>
              </a:rPr>
              <a:t>2</a:t>
            </a:r>
            <a:r>
              <a:rPr lang="ja-JP" altLang="en-US" dirty="0">
                <a:solidFill>
                  <a:srgbClr val="FFFF00"/>
                </a:solidFill>
              </a:rPr>
              <a:t>　音楽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10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800" b="1" u="sng" dirty="0" smtClean="0">
                <a:solidFill>
                  <a:srgbClr val="FFFF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FF00"/>
                </a:solidFill>
              </a:rPr>
              <a:t>up!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29" name="フローチャート : 結合子 28"/>
          <p:cNvSpPr/>
          <p:nvPr/>
        </p:nvSpPr>
        <p:spPr>
          <a:xfrm>
            <a:off x="4115199" y="1566138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0000"/>
                </a:solidFill>
              </a:rPr>
              <a:t>桜井</a:t>
            </a:r>
            <a:r>
              <a:rPr lang="ja-JP" altLang="en-US" dirty="0" smtClean="0">
                <a:solidFill>
                  <a:srgbClr val="FF0000"/>
                </a:solidFill>
              </a:rPr>
              <a:t>西中</a:t>
            </a:r>
            <a:r>
              <a:rPr lang="en-US" altLang="ja-JP" dirty="0" smtClean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　国語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90</a:t>
            </a:r>
            <a:r>
              <a:rPr lang="ja-JP" altLang="en-US" sz="2800" b="1" u="sng" dirty="0">
                <a:solidFill>
                  <a:srgbClr val="FF0000"/>
                </a:solidFill>
              </a:rPr>
              <a:t>点！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over!</a:t>
            </a:r>
          </a:p>
        </p:txBody>
      </p:sp>
      <p:sp>
        <p:nvSpPr>
          <p:cNvPr id="30" name="フローチャート : 結合子 29"/>
          <p:cNvSpPr/>
          <p:nvPr/>
        </p:nvSpPr>
        <p:spPr>
          <a:xfrm>
            <a:off x="37796" y="4463400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rgbClr val="FF0000"/>
                </a:solidFill>
              </a:rPr>
              <a:t>桜井</a:t>
            </a:r>
            <a:r>
              <a:rPr lang="ja-JP" altLang="en-US" sz="1600" dirty="0" smtClean="0">
                <a:solidFill>
                  <a:srgbClr val="FF0000"/>
                </a:solidFill>
              </a:rPr>
              <a:t>西中</a:t>
            </a:r>
            <a:r>
              <a:rPr lang="en-US" altLang="ja-JP" sz="1600" dirty="0" smtClean="0">
                <a:solidFill>
                  <a:srgbClr val="FF0000"/>
                </a:solidFill>
              </a:rPr>
              <a:t>3</a:t>
            </a: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5</a:t>
            </a:r>
            <a:r>
              <a:rPr lang="ja-JP" altLang="en-US" dirty="0" smtClean="0">
                <a:solidFill>
                  <a:srgbClr val="FF0000"/>
                </a:solidFill>
              </a:rPr>
              <a:t>教科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>
                <a:solidFill>
                  <a:srgbClr val="FF0000"/>
                </a:solidFill>
              </a:rPr>
              <a:t>420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 smtClean="0">
                <a:solidFill>
                  <a:srgbClr val="FF0000"/>
                </a:solidFill>
              </a:rPr>
              <a:t>over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31" name="フローチャート : 結合子 30"/>
          <p:cNvSpPr/>
          <p:nvPr/>
        </p:nvSpPr>
        <p:spPr>
          <a:xfrm>
            <a:off x="6136896" y="4437112"/>
            <a:ext cx="2016224" cy="20162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桜井</a:t>
            </a:r>
            <a:r>
              <a:rPr lang="ja-JP" altLang="en-US" dirty="0" smtClean="0">
                <a:solidFill>
                  <a:srgbClr val="FFFF00"/>
                </a:solidFill>
              </a:rPr>
              <a:t>西中</a:t>
            </a:r>
            <a:r>
              <a:rPr lang="en-US" altLang="ja-JP" dirty="0" smtClean="0">
                <a:solidFill>
                  <a:srgbClr val="FFFF00"/>
                </a:solidFill>
              </a:rPr>
              <a:t>2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r>
              <a:rPr lang="ja-JP" altLang="en-US" dirty="0" smtClean="0">
                <a:solidFill>
                  <a:srgbClr val="FFFF00"/>
                </a:solidFill>
              </a:rPr>
              <a:t>保健体育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90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over!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32" name="フローチャート : 結合子 31"/>
          <p:cNvSpPr/>
          <p:nvPr/>
        </p:nvSpPr>
        <p:spPr>
          <a:xfrm>
            <a:off x="1095225" y="3062747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桜井西</a:t>
            </a:r>
            <a:r>
              <a:rPr lang="ja-JP" altLang="en-US" dirty="0" smtClean="0">
                <a:solidFill>
                  <a:srgbClr val="FF0000"/>
                </a:solidFill>
              </a:rPr>
              <a:t>中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>
                <a:solidFill>
                  <a:srgbClr val="FF0000"/>
                </a:solidFill>
              </a:rPr>
              <a:t>数学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 smtClean="0">
                <a:solidFill>
                  <a:srgbClr val="FF0000"/>
                </a:solidFill>
              </a:rPr>
              <a:t>85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 smtClean="0">
                <a:solidFill>
                  <a:srgbClr val="FF0000"/>
                </a:solidFill>
              </a:rPr>
              <a:t>over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4607962" y="476672"/>
            <a:ext cx="4517782" cy="10894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rgbClr val="FF0000"/>
                </a:solidFill>
              </a:rPr>
              <a:t>桜井西中</a:t>
            </a:r>
            <a:r>
              <a:rPr lang="ja-JP" altLang="en-US" sz="2000" dirty="0" smtClean="0">
                <a:solidFill>
                  <a:srgbClr val="FF0000"/>
                </a:solidFill>
              </a:rPr>
              <a:t>結果！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9" t="40115" r="31626" b="44351"/>
          <a:stretch/>
        </p:blipFill>
        <p:spPr bwMode="auto">
          <a:xfrm>
            <a:off x="-18258" y="6449169"/>
            <a:ext cx="2502026" cy="402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2503984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TEL:0744-46-0285</a:t>
            </a:r>
            <a:endParaRPr kumimoji="1" lang="ja-JP" altLang="en-US" sz="2000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" t="27083" r="1904" b="27864"/>
          <a:stretch/>
        </p:blipFill>
        <p:spPr bwMode="auto">
          <a:xfrm>
            <a:off x="4592216" y="6378064"/>
            <a:ext cx="1825420" cy="47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6517686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TEL:0744-41-0461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20720" y="5409421"/>
            <a:ext cx="455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i="1" u="sng" dirty="0" smtClean="0"/>
              <a:t>成績アップの秘訣は</a:t>
            </a:r>
            <a:r>
              <a:rPr lang="en-US" altLang="ja-JP" sz="2400" b="1" i="1" u="sng" dirty="0" smtClean="0"/>
              <a:t>…</a:t>
            </a:r>
          </a:p>
          <a:p>
            <a:r>
              <a:rPr kumimoji="1" lang="ja-JP" altLang="en-US" sz="2400" b="1" i="1" u="sng" dirty="0" smtClean="0"/>
              <a:t>是非教室までお問合せ下さい！</a:t>
            </a:r>
            <a:endParaRPr kumimoji="1" lang="en-US" altLang="ja-JP" sz="24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307377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14141" r="3924" b="19978"/>
          <a:stretch/>
        </p:blipFill>
        <p:spPr>
          <a:xfrm>
            <a:off x="-18258" y="0"/>
            <a:ext cx="9144001" cy="155679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97231" y="536174"/>
            <a:ext cx="2694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２</a:t>
            </a:r>
            <a:r>
              <a:rPr kumimoji="1" lang="ja-JP" altLang="en-US" sz="3600" dirty="0" smtClean="0"/>
              <a:t>学期期末</a:t>
            </a:r>
            <a:endParaRPr kumimoji="1" lang="en-US" altLang="ja-JP" sz="3600" dirty="0" smtClean="0"/>
          </a:p>
          <a:p>
            <a:pPr algn="r"/>
            <a:r>
              <a:rPr kumimoji="1" lang="ja-JP" altLang="en-US" sz="3600" dirty="0" smtClean="0"/>
              <a:t>テスト　</a:t>
            </a:r>
            <a:endParaRPr kumimoji="1" lang="ja-JP" altLang="en-US" sz="3600" dirty="0"/>
          </a:p>
        </p:txBody>
      </p:sp>
      <p:sp>
        <p:nvSpPr>
          <p:cNvPr id="4" name="円/楕円 3"/>
          <p:cNvSpPr/>
          <p:nvPr/>
        </p:nvSpPr>
        <p:spPr>
          <a:xfrm>
            <a:off x="4607962" y="476672"/>
            <a:ext cx="4517782" cy="10894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rgbClr val="FF0000"/>
                </a:solidFill>
              </a:rPr>
              <a:t>桜井西中</a:t>
            </a:r>
            <a:r>
              <a:rPr lang="ja-JP" altLang="en-US" sz="2000" dirty="0" smtClean="0">
                <a:solidFill>
                  <a:srgbClr val="FF0000"/>
                </a:solidFill>
              </a:rPr>
              <a:t>結果！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18258" y="1736503"/>
            <a:ext cx="7316488" cy="828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rgbClr val="FF0000"/>
                </a:solidFill>
              </a:rPr>
              <a:t>本当に</a:t>
            </a:r>
            <a:r>
              <a:rPr kumimoji="1" lang="ja-JP" altLang="en-US" sz="4000" b="1" dirty="0" smtClean="0">
                <a:solidFill>
                  <a:schemeClr val="tx1"/>
                </a:solidFill>
              </a:rPr>
              <a:t>よく頑張りました！！</a:t>
            </a:r>
            <a:endParaRPr kumimoji="1" lang="ja-JP" altLang="en-US" sz="4000" b="1" dirty="0">
              <a:solidFill>
                <a:schemeClr val="tx1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7" t="29400" r="15446" b="45833"/>
          <a:stretch/>
        </p:blipFill>
        <p:spPr bwMode="auto">
          <a:xfrm>
            <a:off x="179513" y="2564905"/>
            <a:ext cx="1368152" cy="123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/>
          <p:cNvSpPr/>
          <p:nvPr/>
        </p:nvSpPr>
        <p:spPr>
          <a:xfrm>
            <a:off x="1547665" y="2564905"/>
            <a:ext cx="7578078" cy="123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 smtClean="0">
                <a:solidFill>
                  <a:schemeClr val="tx1"/>
                </a:solidFill>
              </a:rPr>
              <a:t>桜井西中</a:t>
            </a:r>
            <a:r>
              <a:rPr lang="en-US" altLang="ja-JP" sz="4000" b="1" dirty="0" smtClean="0">
                <a:solidFill>
                  <a:schemeClr val="tx1"/>
                </a:solidFill>
              </a:rPr>
              <a:t>3</a:t>
            </a:r>
            <a:r>
              <a:rPr lang="ja-JP" altLang="en-US" sz="4000" b="1" dirty="0" smtClean="0">
                <a:solidFill>
                  <a:schemeClr val="tx1"/>
                </a:solidFill>
              </a:rPr>
              <a:t>生</a:t>
            </a:r>
            <a:endParaRPr lang="en-US" altLang="ja-JP" sz="40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5400" b="1" dirty="0" smtClean="0">
                <a:solidFill>
                  <a:srgbClr val="FF0000"/>
                </a:solidFill>
              </a:rPr>
              <a:t>7</a:t>
            </a:r>
            <a:r>
              <a:rPr lang="ja-JP" altLang="en-US" sz="5400" b="1" dirty="0" smtClean="0">
                <a:solidFill>
                  <a:srgbClr val="FF0000"/>
                </a:solidFill>
              </a:rPr>
              <a:t>回連続</a:t>
            </a:r>
            <a:r>
              <a:rPr lang="en-US" altLang="ja-JP" sz="5400" b="1" dirty="0" smtClean="0">
                <a:solidFill>
                  <a:srgbClr val="FF0000"/>
                </a:solidFill>
              </a:rPr>
              <a:t>450</a:t>
            </a:r>
            <a:r>
              <a:rPr lang="ja-JP" altLang="en-US" sz="5400" b="1" dirty="0" smtClean="0">
                <a:solidFill>
                  <a:srgbClr val="FF0000"/>
                </a:solidFill>
              </a:rPr>
              <a:t>点以上</a:t>
            </a:r>
            <a:endParaRPr kumimoji="1" lang="ja-JP" altLang="en-US" sz="5400" b="1" dirty="0">
              <a:solidFill>
                <a:srgbClr val="FF0000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7" t="29400" r="15446" b="45833"/>
          <a:stretch/>
        </p:blipFill>
        <p:spPr bwMode="auto">
          <a:xfrm>
            <a:off x="166802" y="3827931"/>
            <a:ext cx="1368152" cy="123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正方形/長方形 22"/>
          <p:cNvSpPr/>
          <p:nvPr/>
        </p:nvSpPr>
        <p:spPr>
          <a:xfrm>
            <a:off x="1547665" y="3843580"/>
            <a:ext cx="7192415" cy="123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 smtClean="0">
                <a:solidFill>
                  <a:schemeClr val="tx1"/>
                </a:solidFill>
              </a:rPr>
              <a:t>桜井西中</a:t>
            </a:r>
            <a:r>
              <a:rPr lang="en-US" altLang="ja-JP" sz="4000" b="1" dirty="0" smtClean="0">
                <a:solidFill>
                  <a:schemeClr val="tx1"/>
                </a:solidFill>
              </a:rPr>
              <a:t>2</a:t>
            </a:r>
            <a:r>
              <a:rPr lang="ja-JP" altLang="en-US" sz="4000" b="1" dirty="0" smtClean="0">
                <a:solidFill>
                  <a:schemeClr val="tx1"/>
                </a:solidFill>
              </a:rPr>
              <a:t>生</a:t>
            </a:r>
            <a:endParaRPr lang="en-US" altLang="ja-JP" sz="40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40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5400" b="1" dirty="0" smtClean="0">
                <a:solidFill>
                  <a:srgbClr val="FF0000"/>
                </a:solidFill>
              </a:rPr>
              <a:t>9</a:t>
            </a:r>
            <a:r>
              <a:rPr lang="ja-JP" altLang="en-US" sz="5400" b="1" dirty="0" smtClean="0">
                <a:solidFill>
                  <a:srgbClr val="FF0000"/>
                </a:solidFill>
              </a:rPr>
              <a:t>回連続</a:t>
            </a:r>
            <a:r>
              <a:rPr lang="en-US" altLang="ja-JP" sz="5400" b="1" dirty="0" smtClean="0">
                <a:solidFill>
                  <a:srgbClr val="FF0000"/>
                </a:solidFill>
              </a:rPr>
              <a:t>415</a:t>
            </a:r>
            <a:r>
              <a:rPr lang="ja-JP" altLang="en-US" sz="5400" b="1" dirty="0" smtClean="0">
                <a:solidFill>
                  <a:srgbClr val="FF0000"/>
                </a:solidFill>
              </a:rPr>
              <a:t>点以上</a:t>
            </a:r>
            <a:endParaRPr kumimoji="1" lang="ja-JP" altLang="en-US" sz="5400" b="1" dirty="0">
              <a:solidFill>
                <a:srgbClr val="FF0000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7" t="29400" r="15446" b="45833"/>
          <a:stretch/>
        </p:blipFill>
        <p:spPr bwMode="auto">
          <a:xfrm>
            <a:off x="166802" y="5112880"/>
            <a:ext cx="1368152" cy="123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正方形/長方形 24"/>
          <p:cNvSpPr/>
          <p:nvPr/>
        </p:nvSpPr>
        <p:spPr>
          <a:xfrm>
            <a:off x="1547665" y="5101470"/>
            <a:ext cx="7596335" cy="123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 smtClean="0">
                <a:solidFill>
                  <a:schemeClr val="tx1"/>
                </a:solidFill>
              </a:rPr>
              <a:t>桜井西中生</a:t>
            </a:r>
            <a:r>
              <a:rPr lang="en-US" altLang="ja-JP" sz="3600" b="1" dirty="0" smtClean="0">
                <a:solidFill>
                  <a:schemeClr val="tx1"/>
                </a:solidFill>
              </a:rPr>
              <a:t>2021</a:t>
            </a:r>
            <a:r>
              <a:rPr lang="ja-JP" altLang="en-US" sz="3600" b="1" dirty="0" smtClean="0">
                <a:solidFill>
                  <a:schemeClr val="tx1"/>
                </a:solidFill>
              </a:rPr>
              <a:t>年度　現在塾生全員</a:t>
            </a:r>
            <a:endParaRPr lang="en-US" altLang="ja-JP" sz="36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6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副教科平均得点率</a:t>
            </a:r>
            <a:r>
              <a:rPr lang="en-US" altLang="ja-JP" sz="4800" b="1" dirty="0" smtClean="0">
                <a:solidFill>
                  <a:srgbClr val="FF0000"/>
                </a:solidFill>
              </a:rPr>
              <a:t>8</a:t>
            </a:r>
            <a:r>
              <a:rPr lang="en-US" altLang="ja-JP" sz="4800" b="1" dirty="0">
                <a:solidFill>
                  <a:srgbClr val="FF0000"/>
                </a:solidFill>
              </a:rPr>
              <a:t>0</a:t>
            </a:r>
            <a:r>
              <a:rPr lang="ja-JP" altLang="en-US" sz="4800" b="1" dirty="0" smtClean="0">
                <a:solidFill>
                  <a:srgbClr val="FF0000"/>
                </a:solidFill>
              </a:rPr>
              <a:t>点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以上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9" t="40115" r="31626" b="44351"/>
          <a:stretch/>
        </p:blipFill>
        <p:spPr bwMode="auto">
          <a:xfrm>
            <a:off x="-18258" y="6449169"/>
            <a:ext cx="2502026" cy="402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2503984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TEL:0744-46-0285</a:t>
            </a:r>
            <a:endParaRPr kumimoji="1" lang="ja-JP" altLang="en-US" sz="2000" dirty="0"/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" t="27083" r="1904" b="27864"/>
          <a:stretch/>
        </p:blipFill>
        <p:spPr bwMode="auto">
          <a:xfrm>
            <a:off x="4592216" y="6378064"/>
            <a:ext cx="1825420" cy="47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テキスト ボックス 35"/>
          <p:cNvSpPr txBox="1"/>
          <p:nvPr/>
        </p:nvSpPr>
        <p:spPr>
          <a:xfrm>
            <a:off x="6517686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TEL:0744-41-0461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0602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14141" r="3924" b="19978"/>
          <a:stretch/>
        </p:blipFill>
        <p:spPr>
          <a:xfrm>
            <a:off x="-18258" y="0"/>
            <a:ext cx="9144001" cy="1556792"/>
          </a:xfrm>
          <a:prstGeom prst="rect">
            <a:avLst/>
          </a:prstGeom>
        </p:spPr>
      </p:pic>
      <p:sp>
        <p:nvSpPr>
          <p:cNvPr id="2" name="フローチャート : 結合子 1"/>
          <p:cNvSpPr/>
          <p:nvPr/>
        </p:nvSpPr>
        <p:spPr>
          <a:xfrm>
            <a:off x="55421" y="1597435"/>
            <a:ext cx="2016224" cy="2016224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桜井中</a:t>
            </a:r>
            <a:r>
              <a:rPr lang="en-US" altLang="ja-JP" dirty="0">
                <a:solidFill>
                  <a:srgbClr val="FFFF00"/>
                </a:solidFill>
              </a:rPr>
              <a:t>2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理科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FF00"/>
                </a:solidFill>
              </a:rPr>
              <a:t>80</a:t>
            </a:r>
            <a:r>
              <a:rPr lang="ja-JP" altLang="en-US" sz="2800" b="1" u="sng" dirty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FF00"/>
                </a:solidFill>
              </a:rPr>
              <a:t>over!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16" name="フローチャート : 結合子 15"/>
          <p:cNvSpPr/>
          <p:nvPr/>
        </p:nvSpPr>
        <p:spPr>
          <a:xfrm>
            <a:off x="2103337" y="1597435"/>
            <a:ext cx="2016224" cy="2016224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桜井中</a:t>
            </a:r>
            <a:r>
              <a:rPr lang="en-US" altLang="ja-JP" dirty="0" smtClean="0">
                <a:solidFill>
                  <a:srgbClr val="FFFF00"/>
                </a:solidFill>
              </a:rPr>
              <a:t>3</a:t>
            </a:r>
          </a:p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　数学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FF00"/>
                </a:solidFill>
              </a:rPr>
              <a:t>25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000" b="1" u="sng" dirty="0" smtClean="0">
                <a:solidFill>
                  <a:srgbClr val="FFFF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FF00"/>
                </a:solidFill>
              </a:rPr>
              <a:t>up!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17" name="フローチャート : 結合子 16"/>
          <p:cNvSpPr/>
          <p:nvPr/>
        </p:nvSpPr>
        <p:spPr>
          <a:xfrm>
            <a:off x="3126939" y="3046157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0000"/>
                </a:solidFill>
              </a:rPr>
              <a:t>桜井中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</a:p>
          <a:p>
            <a:pPr lvl="0"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 smtClean="0">
                <a:solidFill>
                  <a:srgbClr val="FF0000"/>
                </a:solidFill>
              </a:rPr>
              <a:t>5</a:t>
            </a:r>
            <a:r>
              <a:rPr lang="ja-JP" altLang="en-US" dirty="0" smtClean="0">
                <a:solidFill>
                  <a:srgbClr val="FF0000"/>
                </a:solidFill>
              </a:rPr>
              <a:t>教科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45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lvl="0" algn="ctr"/>
            <a:r>
              <a:rPr lang="ja-JP" altLang="en-US" b="1" u="sng" dirty="0" smtClean="0">
                <a:solidFill>
                  <a:srgbClr val="FF0000"/>
                </a:solidFill>
              </a:rPr>
              <a:t>以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up 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8" name="フローチャート : 結合子 17"/>
          <p:cNvSpPr/>
          <p:nvPr/>
        </p:nvSpPr>
        <p:spPr>
          <a:xfrm>
            <a:off x="5128784" y="3046158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0000"/>
                </a:solidFill>
              </a:rPr>
              <a:t>桜井中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ja-JP" altLang="en-US" dirty="0">
                <a:solidFill>
                  <a:srgbClr val="FF0000"/>
                </a:solidFill>
              </a:rPr>
              <a:t>　国語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0000"/>
                </a:solidFill>
              </a:rPr>
              <a:t>95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r>
              <a:rPr lang="en-US" altLang="ja-JP" sz="2800" b="1" u="sng" dirty="0">
                <a:solidFill>
                  <a:srgbClr val="FF0000"/>
                </a:solidFill>
              </a:rPr>
              <a:t>over</a:t>
            </a:r>
            <a:r>
              <a:rPr lang="ja-JP" altLang="en-US" sz="2800" b="1" u="sng" dirty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9" name="フローチャート : 結合子 18"/>
          <p:cNvSpPr/>
          <p:nvPr/>
        </p:nvSpPr>
        <p:spPr>
          <a:xfrm>
            <a:off x="7109519" y="2934472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ja-JP" altLang="en-US" dirty="0">
                <a:solidFill>
                  <a:srgbClr val="FF0000"/>
                </a:solidFill>
              </a:rPr>
              <a:t>桜井中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</a:p>
          <a:p>
            <a:pPr lvl="0" algn="ctr"/>
            <a:r>
              <a:rPr lang="ja-JP" altLang="en-US" dirty="0">
                <a:solidFill>
                  <a:srgbClr val="FF0000"/>
                </a:solidFill>
              </a:rPr>
              <a:t>　数学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95</a:t>
            </a:r>
            <a:r>
              <a:rPr lang="ja-JP" altLang="en-US" sz="2800" b="1" u="sng" dirty="0">
                <a:solidFill>
                  <a:srgbClr val="FF0000"/>
                </a:solidFill>
              </a:rPr>
              <a:t>点</a:t>
            </a:r>
            <a:r>
              <a:rPr lang="en-US" altLang="ja-JP" sz="2800" b="1" u="sng" dirty="0">
                <a:solidFill>
                  <a:srgbClr val="FF0000"/>
                </a:solidFill>
              </a:rPr>
              <a:t>over</a:t>
            </a:r>
            <a:r>
              <a:rPr lang="ja-JP" altLang="en-US" sz="2800" b="1" u="sng" dirty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28" name="フローチャート : 結合子 27"/>
          <p:cNvSpPr/>
          <p:nvPr/>
        </p:nvSpPr>
        <p:spPr>
          <a:xfrm>
            <a:off x="6136896" y="1566138"/>
            <a:ext cx="2016224" cy="2016224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dirty="0" smtClean="0">
                <a:solidFill>
                  <a:srgbClr val="FFFF00"/>
                </a:solidFill>
              </a:rPr>
              <a:t>桜井中</a:t>
            </a:r>
            <a:r>
              <a:rPr lang="en-US" altLang="ja-JP" sz="2000" dirty="0" smtClean="0">
                <a:solidFill>
                  <a:srgbClr val="FFFF00"/>
                </a:solidFill>
              </a:rPr>
              <a:t>1</a:t>
            </a:r>
            <a:endParaRPr lang="en-US" altLang="ja-JP" sz="2000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000" dirty="0">
                <a:solidFill>
                  <a:srgbClr val="FFFF00"/>
                </a:solidFill>
              </a:rPr>
              <a:t>　</a:t>
            </a:r>
            <a:r>
              <a:rPr lang="en-US" altLang="ja-JP" sz="2000" dirty="0" smtClean="0">
                <a:solidFill>
                  <a:srgbClr val="FFFF00"/>
                </a:solidFill>
              </a:rPr>
              <a:t>5</a:t>
            </a:r>
            <a:r>
              <a:rPr lang="ja-JP" altLang="en-US" sz="2000" dirty="0" smtClean="0">
                <a:solidFill>
                  <a:srgbClr val="FFFF00"/>
                </a:solidFill>
              </a:rPr>
              <a:t>教科</a:t>
            </a:r>
            <a:endParaRPr lang="en-US" altLang="ja-JP" sz="2000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3200" b="1" u="sng" dirty="0" smtClean="0">
                <a:solidFill>
                  <a:srgbClr val="FFFF00"/>
                </a:solidFill>
              </a:rPr>
              <a:t>440</a:t>
            </a:r>
            <a:r>
              <a:rPr lang="ja-JP" altLang="en-US" sz="3200" b="1" u="sng" dirty="0" smtClean="0">
                <a:solidFill>
                  <a:srgbClr val="FFFF00"/>
                </a:solidFill>
              </a:rPr>
              <a:t>点</a:t>
            </a:r>
            <a:endParaRPr lang="en-US" altLang="ja-JP" sz="32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400" b="1" u="sng" dirty="0">
                <a:solidFill>
                  <a:srgbClr val="FFFF00"/>
                </a:solidFill>
              </a:rPr>
              <a:t>over</a:t>
            </a:r>
            <a:r>
              <a:rPr lang="en-US" altLang="ja-JP" sz="3200" b="1" u="sng" dirty="0">
                <a:solidFill>
                  <a:srgbClr val="FFFF00"/>
                </a:solidFill>
              </a:rPr>
              <a:t>!</a:t>
            </a:r>
            <a:endParaRPr lang="en-US" altLang="ja-JP" sz="3200" b="1" u="sng" dirty="0">
              <a:solidFill>
                <a:srgbClr val="FFFF00"/>
              </a:solidFill>
            </a:endParaRPr>
          </a:p>
        </p:txBody>
      </p:sp>
      <p:sp>
        <p:nvSpPr>
          <p:cNvPr id="29" name="フローチャート : 結合子 28"/>
          <p:cNvSpPr/>
          <p:nvPr/>
        </p:nvSpPr>
        <p:spPr>
          <a:xfrm>
            <a:off x="4115199" y="1566138"/>
            <a:ext cx="2016224" cy="2016224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dirty="0">
                <a:solidFill>
                  <a:srgbClr val="FFFF00"/>
                </a:solidFill>
              </a:rPr>
              <a:t>桜井中</a:t>
            </a:r>
            <a:r>
              <a:rPr lang="en-US" altLang="ja-JP" sz="2000" dirty="0">
                <a:solidFill>
                  <a:srgbClr val="FFFF00"/>
                </a:solidFill>
              </a:rPr>
              <a:t>3</a:t>
            </a:r>
          </a:p>
          <a:p>
            <a:pPr lvl="0" algn="ctr"/>
            <a:r>
              <a:rPr lang="ja-JP" altLang="en-US" sz="2000" dirty="0">
                <a:solidFill>
                  <a:srgbClr val="FFFF00"/>
                </a:solidFill>
              </a:rPr>
              <a:t>　英語</a:t>
            </a:r>
            <a:endParaRPr lang="en-US" altLang="ja-JP" sz="2000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3200" b="1" u="sng" dirty="0">
                <a:solidFill>
                  <a:srgbClr val="FFFF00"/>
                </a:solidFill>
              </a:rPr>
              <a:t>85</a:t>
            </a:r>
            <a:r>
              <a:rPr lang="ja-JP" altLang="en-US" sz="3200" b="1" u="sng" dirty="0" smtClean="0">
                <a:solidFill>
                  <a:srgbClr val="FFFF00"/>
                </a:solidFill>
              </a:rPr>
              <a:t>点</a:t>
            </a:r>
            <a:endParaRPr lang="en-US" altLang="ja-JP" sz="32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400" b="1" u="sng" dirty="0" smtClean="0">
                <a:solidFill>
                  <a:srgbClr val="FFFF00"/>
                </a:solidFill>
              </a:rPr>
              <a:t>over</a:t>
            </a:r>
            <a:r>
              <a:rPr lang="en-US" altLang="ja-JP" sz="3200" b="1" u="sng" dirty="0" smtClean="0">
                <a:solidFill>
                  <a:srgbClr val="FFFF00"/>
                </a:solidFill>
              </a:rPr>
              <a:t>!</a:t>
            </a:r>
            <a:endParaRPr lang="en-US" altLang="ja-JP" sz="3200" b="1" u="sng" dirty="0">
              <a:solidFill>
                <a:srgbClr val="FFFF00"/>
              </a:solidFill>
            </a:endParaRPr>
          </a:p>
        </p:txBody>
      </p:sp>
      <p:sp>
        <p:nvSpPr>
          <p:cNvPr id="30" name="フローチャート : 結合子 29"/>
          <p:cNvSpPr/>
          <p:nvPr/>
        </p:nvSpPr>
        <p:spPr>
          <a:xfrm>
            <a:off x="37796" y="4463400"/>
            <a:ext cx="2016224" cy="2016224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桜井中</a:t>
            </a:r>
            <a:r>
              <a:rPr lang="en-US" altLang="ja-JP" dirty="0">
                <a:solidFill>
                  <a:srgbClr val="FFFF00"/>
                </a:solidFill>
              </a:rPr>
              <a:t>3</a:t>
            </a:r>
          </a:p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　理科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35</a:t>
            </a:r>
            <a:r>
              <a:rPr lang="ja-JP" altLang="en-US" sz="2800" b="1" u="sng" dirty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000" b="1" u="sng" dirty="0">
                <a:solidFill>
                  <a:srgbClr val="FFFF00"/>
                </a:solidFill>
              </a:rPr>
              <a:t>以上</a:t>
            </a:r>
            <a:r>
              <a:rPr lang="en-US" altLang="ja-JP" sz="2800" b="1" u="sng" dirty="0">
                <a:solidFill>
                  <a:srgbClr val="FFFF00"/>
                </a:solidFill>
              </a:rPr>
              <a:t>up!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31" name="フローチャート : 結合子 30"/>
          <p:cNvSpPr/>
          <p:nvPr/>
        </p:nvSpPr>
        <p:spPr>
          <a:xfrm>
            <a:off x="6136896" y="4437112"/>
            <a:ext cx="2016224" cy="2016224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桜井中</a:t>
            </a:r>
            <a:r>
              <a:rPr lang="en-US" altLang="ja-JP" dirty="0">
                <a:solidFill>
                  <a:srgbClr val="FFFF00"/>
                </a:solidFill>
              </a:rPr>
              <a:t>3</a:t>
            </a:r>
          </a:p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　英語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30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000" b="1" u="sng" dirty="0">
                <a:solidFill>
                  <a:srgbClr val="FFFF00"/>
                </a:solidFill>
              </a:rPr>
              <a:t>以上</a:t>
            </a:r>
            <a:r>
              <a:rPr lang="en-US" altLang="ja-JP" sz="2800" b="1" u="sng" dirty="0">
                <a:solidFill>
                  <a:srgbClr val="FFFF00"/>
                </a:solidFill>
              </a:rPr>
              <a:t>up!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32" name="フローチャート : 結合子 31"/>
          <p:cNvSpPr/>
          <p:nvPr/>
        </p:nvSpPr>
        <p:spPr>
          <a:xfrm>
            <a:off x="1095225" y="3062747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0000"/>
                </a:solidFill>
              </a:rPr>
              <a:t>桜井中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</a:p>
          <a:p>
            <a:pPr lvl="0"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 smtClean="0">
                <a:solidFill>
                  <a:srgbClr val="FF0000"/>
                </a:solidFill>
              </a:rPr>
              <a:t>5</a:t>
            </a:r>
            <a:r>
              <a:rPr lang="ja-JP" altLang="en-US" dirty="0" smtClean="0">
                <a:solidFill>
                  <a:srgbClr val="FF0000"/>
                </a:solidFill>
              </a:rPr>
              <a:t>教科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35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pPr lvl="0" algn="ctr"/>
            <a:r>
              <a:rPr lang="ja-JP" altLang="en-US" b="1" u="sng" dirty="0" smtClean="0">
                <a:solidFill>
                  <a:srgbClr val="FF00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up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9" t="40115" r="31626" b="44351"/>
          <a:stretch/>
        </p:blipFill>
        <p:spPr bwMode="auto">
          <a:xfrm>
            <a:off x="-18258" y="6449169"/>
            <a:ext cx="2502026" cy="402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2503984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TEL:0744-46-0285</a:t>
            </a:r>
            <a:endParaRPr kumimoji="1" lang="ja-JP" altLang="en-US" sz="2000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" t="27083" r="1904" b="27864"/>
          <a:stretch/>
        </p:blipFill>
        <p:spPr bwMode="auto">
          <a:xfrm>
            <a:off x="4592216" y="6378064"/>
            <a:ext cx="1825420" cy="47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6517686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TEL:0744-41-0461</a:t>
            </a:r>
            <a:endParaRPr kumimoji="1" lang="ja-JP" altLang="en-US" sz="2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97231" y="536174"/>
            <a:ext cx="2694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２</a:t>
            </a:r>
            <a:r>
              <a:rPr kumimoji="1" lang="ja-JP" altLang="en-US" sz="3600" dirty="0" smtClean="0"/>
              <a:t>学期期末</a:t>
            </a:r>
            <a:endParaRPr kumimoji="1" lang="en-US" altLang="ja-JP" sz="3600" dirty="0" smtClean="0"/>
          </a:p>
          <a:p>
            <a:pPr algn="r"/>
            <a:r>
              <a:rPr kumimoji="1" lang="ja-JP" altLang="en-US" sz="3600" dirty="0" smtClean="0"/>
              <a:t>テスト</a:t>
            </a:r>
            <a:r>
              <a:rPr kumimoji="1" lang="ja-JP" altLang="en-US" sz="3600" dirty="0" smtClean="0"/>
              <a:t>　</a:t>
            </a:r>
            <a:endParaRPr kumimoji="1" lang="ja-JP" altLang="en-US" sz="3600" dirty="0"/>
          </a:p>
        </p:txBody>
      </p:sp>
      <p:sp>
        <p:nvSpPr>
          <p:cNvPr id="25" name="円/楕円 24"/>
          <p:cNvSpPr/>
          <p:nvPr/>
        </p:nvSpPr>
        <p:spPr>
          <a:xfrm>
            <a:off x="4607962" y="476672"/>
            <a:ext cx="4517782" cy="108946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rgbClr val="FFFF00"/>
                </a:solidFill>
              </a:rPr>
              <a:t>桜井中</a:t>
            </a:r>
            <a:r>
              <a:rPr lang="ja-JP" altLang="en-US" sz="2000" dirty="0" smtClean="0">
                <a:solidFill>
                  <a:srgbClr val="FFFF00"/>
                </a:solidFill>
              </a:rPr>
              <a:t>結果！</a:t>
            </a:r>
            <a:endParaRPr kumimoji="1" lang="ja-JP" altLang="en-US" sz="4400" dirty="0">
              <a:solidFill>
                <a:srgbClr val="FFFF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20720" y="5409421"/>
            <a:ext cx="455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i="1" u="sng" dirty="0" smtClean="0"/>
              <a:t>成績アップの秘訣は</a:t>
            </a:r>
            <a:r>
              <a:rPr lang="en-US" altLang="ja-JP" sz="2400" b="1" i="1" u="sng" dirty="0" smtClean="0"/>
              <a:t>…</a:t>
            </a:r>
          </a:p>
          <a:p>
            <a:r>
              <a:rPr kumimoji="1" lang="ja-JP" altLang="en-US" sz="2400" b="1" i="1" u="sng" dirty="0" smtClean="0"/>
              <a:t>是非教室までお問合せ下さい！</a:t>
            </a:r>
            <a:endParaRPr kumimoji="1" lang="en-US" altLang="ja-JP" sz="24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55757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14141" r="3924" b="19978"/>
          <a:stretch/>
        </p:blipFill>
        <p:spPr>
          <a:xfrm>
            <a:off x="-18258" y="0"/>
            <a:ext cx="9144001" cy="155679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97231" y="536174"/>
            <a:ext cx="2694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２</a:t>
            </a:r>
            <a:r>
              <a:rPr kumimoji="1" lang="ja-JP" altLang="en-US" sz="3600" dirty="0" smtClean="0"/>
              <a:t>学期期末</a:t>
            </a:r>
            <a:endParaRPr kumimoji="1" lang="en-US" altLang="ja-JP" sz="3600" dirty="0" smtClean="0"/>
          </a:p>
          <a:p>
            <a:pPr algn="r"/>
            <a:r>
              <a:rPr kumimoji="1" lang="ja-JP" altLang="en-US" sz="3600" dirty="0" smtClean="0"/>
              <a:t>テスト　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-18258" y="1736503"/>
            <a:ext cx="7316488" cy="828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rgbClr val="FF0000"/>
                </a:solidFill>
              </a:rPr>
              <a:t>本当に</a:t>
            </a:r>
            <a:r>
              <a:rPr kumimoji="1" lang="ja-JP" altLang="en-US" sz="4000" b="1" dirty="0" smtClean="0">
                <a:solidFill>
                  <a:schemeClr val="tx1"/>
                </a:solidFill>
              </a:rPr>
              <a:t>よく頑張りました！！</a:t>
            </a:r>
            <a:endParaRPr kumimoji="1" lang="ja-JP" altLang="en-US" sz="4000" b="1" dirty="0">
              <a:solidFill>
                <a:schemeClr val="tx1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7" t="29400" r="15446" b="45833"/>
          <a:stretch/>
        </p:blipFill>
        <p:spPr bwMode="auto">
          <a:xfrm>
            <a:off x="179513" y="2564905"/>
            <a:ext cx="1368152" cy="123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/>
          <p:cNvSpPr/>
          <p:nvPr/>
        </p:nvSpPr>
        <p:spPr>
          <a:xfrm>
            <a:off x="1547665" y="2564905"/>
            <a:ext cx="7578078" cy="123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 smtClean="0">
                <a:solidFill>
                  <a:schemeClr val="tx1"/>
                </a:solidFill>
              </a:rPr>
              <a:t>桜井中</a:t>
            </a:r>
            <a:r>
              <a:rPr lang="en-US" altLang="ja-JP" sz="3200" b="1" dirty="0" smtClean="0">
                <a:solidFill>
                  <a:schemeClr val="tx1"/>
                </a:solidFill>
              </a:rPr>
              <a:t>3</a:t>
            </a:r>
            <a:r>
              <a:rPr lang="ja-JP" altLang="en-US" sz="3200" b="1" dirty="0" smtClean="0">
                <a:solidFill>
                  <a:schemeClr val="tx1"/>
                </a:solidFill>
              </a:rPr>
              <a:t>生</a:t>
            </a:r>
            <a:endParaRPr lang="en-US" altLang="ja-JP" sz="3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2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平均</a:t>
            </a:r>
            <a:r>
              <a:rPr lang="en-US" altLang="ja-JP" sz="4400" b="1" dirty="0" smtClean="0">
                <a:solidFill>
                  <a:srgbClr val="FF0000"/>
                </a:solidFill>
              </a:rPr>
              <a:t>5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教科合計</a:t>
            </a:r>
            <a:r>
              <a:rPr lang="en-US" altLang="ja-JP" sz="4400" b="1" dirty="0">
                <a:solidFill>
                  <a:srgbClr val="FF0000"/>
                </a:solidFill>
              </a:rPr>
              <a:t>35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点以上</a:t>
            </a:r>
            <a:r>
              <a:rPr lang="en-US" altLang="ja-JP" sz="4400" b="1" dirty="0" smtClean="0">
                <a:solidFill>
                  <a:srgbClr val="FF0000"/>
                </a:solidFill>
              </a:rPr>
              <a:t>up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7" t="29400" r="15446" b="45833"/>
          <a:stretch/>
        </p:blipFill>
        <p:spPr bwMode="auto">
          <a:xfrm>
            <a:off x="166802" y="3827931"/>
            <a:ext cx="1368152" cy="123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正方形/長方形 22"/>
          <p:cNvSpPr/>
          <p:nvPr/>
        </p:nvSpPr>
        <p:spPr>
          <a:xfrm>
            <a:off x="1547665" y="3843580"/>
            <a:ext cx="7192415" cy="123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 smtClean="0">
                <a:solidFill>
                  <a:schemeClr val="tx1"/>
                </a:solidFill>
              </a:rPr>
              <a:t>桜井中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2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生　現塾生平均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今年度定期テスト平均得点率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　</a:t>
            </a:r>
            <a:endParaRPr lang="en-US" altLang="ja-JP" sz="4000" b="1" dirty="0" smtClean="0">
              <a:solidFill>
                <a:srgbClr val="FF0000"/>
              </a:solidFill>
            </a:endParaRPr>
          </a:p>
          <a:p>
            <a:pPr algn="r"/>
            <a:r>
              <a:rPr lang="en-US" altLang="ja-JP" sz="4000" b="1" dirty="0" smtClean="0">
                <a:solidFill>
                  <a:srgbClr val="FF0000"/>
                </a:solidFill>
              </a:rPr>
              <a:t>400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点以上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7" t="29400" r="15446" b="45833"/>
          <a:stretch/>
        </p:blipFill>
        <p:spPr bwMode="auto">
          <a:xfrm>
            <a:off x="166802" y="5112880"/>
            <a:ext cx="1368152" cy="123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正方形/長方形 24"/>
          <p:cNvSpPr/>
          <p:nvPr/>
        </p:nvSpPr>
        <p:spPr>
          <a:xfrm>
            <a:off x="1547665" y="5101470"/>
            <a:ext cx="7596335" cy="123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 smtClean="0">
                <a:solidFill>
                  <a:schemeClr val="tx1"/>
                </a:solidFill>
              </a:rPr>
              <a:t>桜井中</a:t>
            </a:r>
            <a:r>
              <a:rPr lang="en-US" altLang="ja-JP" sz="3600" b="1" dirty="0" smtClean="0">
                <a:solidFill>
                  <a:schemeClr val="tx1"/>
                </a:solidFill>
              </a:rPr>
              <a:t>1</a:t>
            </a:r>
            <a:r>
              <a:rPr lang="ja-JP" altLang="en-US" sz="3600" b="1" dirty="0" smtClean="0">
                <a:solidFill>
                  <a:schemeClr val="tx1"/>
                </a:solidFill>
              </a:rPr>
              <a:t>生　</a:t>
            </a:r>
            <a:r>
              <a:rPr lang="ja-JP" altLang="en-US" sz="3600" b="1" dirty="0">
                <a:solidFill>
                  <a:schemeClr val="tx1"/>
                </a:solidFill>
              </a:rPr>
              <a:t>現塾生</a:t>
            </a:r>
            <a:r>
              <a:rPr lang="ja-JP" altLang="en-US" sz="3600" b="1" dirty="0" smtClean="0">
                <a:solidFill>
                  <a:schemeClr val="tx1"/>
                </a:solidFill>
              </a:rPr>
              <a:t>平均　</a:t>
            </a:r>
          </a:p>
          <a:p>
            <a:r>
              <a:rPr lang="ja-JP" altLang="en-US" sz="4000" b="1" dirty="0" smtClean="0">
                <a:solidFill>
                  <a:srgbClr val="FF0000"/>
                </a:solidFill>
              </a:rPr>
              <a:t>数学得点率</a:t>
            </a:r>
            <a:r>
              <a:rPr lang="en-US" altLang="ja-JP" sz="4800" b="1" dirty="0">
                <a:solidFill>
                  <a:srgbClr val="FF0000"/>
                </a:solidFill>
              </a:rPr>
              <a:t>90</a:t>
            </a:r>
            <a:r>
              <a:rPr lang="ja-JP" altLang="en-US" sz="4800" b="1" dirty="0" smtClean="0">
                <a:solidFill>
                  <a:srgbClr val="FF0000"/>
                </a:solidFill>
              </a:rPr>
              <a:t>点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以上！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9" t="40115" r="31626" b="44351"/>
          <a:stretch/>
        </p:blipFill>
        <p:spPr bwMode="auto">
          <a:xfrm>
            <a:off x="-18258" y="6449169"/>
            <a:ext cx="2502026" cy="402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2503984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TEL:0744-46-0285</a:t>
            </a:r>
            <a:endParaRPr kumimoji="1" lang="ja-JP" altLang="en-US" sz="2000" dirty="0"/>
          </a:p>
        </p:txBody>
      </p:sp>
      <p:sp>
        <p:nvSpPr>
          <p:cNvPr id="16" name="円/楕円 15"/>
          <p:cNvSpPr/>
          <p:nvPr/>
        </p:nvSpPr>
        <p:spPr>
          <a:xfrm>
            <a:off x="4607962" y="476672"/>
            <a:ext cx="4517782" cy="108946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rgbClr val="FFFF00"/>
                </a:solidFill>
              </a:rPr>
              <a:t>桜井中</a:t>
            </a:r>
            <a:r>
              <a:rPr lang="ja-JP" altLang="en-US" sz="2000" dirty="0" smtClean="0">
                <a:solidFill>
                  <a:srgbClr val="FFFF00"/>
                </a:solidFill>
              </a:rPr>
              <a:t>結果！</a:t>
            </a:r>
            <a:endParaRPr kumimoji="1" lang="ja-JP" alt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0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14141" r="3924" b="19978"/>
          <a:stretch/>
        </p:blipFill>
        <p:spPr>
          <a:xfrm>
            <a:off x="-18258" y="0"/>
            <a:ext cx="9144001" cy="1556792"/>
          </a:xfrm>
          <a:prstGeom prst="rect">
            <a:avLst/>
          </a:prstGeom>
        </p:spPr>
      </p:pic>
      <p:sp>
        <p:nvSpPr>
          <p:cNvPr id="2" name="フローチャート : 結合子 1"/>
          <p:cNvSpPr/>
          <p:nvPr/>
        </p:nvSpPr>
        <p:spPr>
          <a:xfrm>
            <a:off x="55421" y="1597435"/>
            <a:ext cx="2016224" cy="2016224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榛原中</a:t>
            </a:r>
            <a:r>
              <a:rPr lang="en-US" altLang="ja-JP" dirty="0" smtClean="0">
                <a:solidFill>
                  <a:srgbClr val="FFFF00"/>
                </a:solidFill>
              </a:rPr>
              <a:t>3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理科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FF00"/>
                </a:solidFill>
              </a:rPr>
              <a:t>95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over!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16" name="フローチャート : 結合子 15"/>
          <p:cNvSpPr/>
          <p:nvPr/>
        </p:nvSpPr>
        <p:spPr>
          <a:xfrm>
            <a:off x="2103337" y="1597435"/>
            <a:ext cx="2016224" cy="2016224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榛原中</a:t>
            </a:r>
            <a:r>
              <a:rPr lang="en-US" altLang="ja-JP" dirty="0">
                <a:solidFill>
                  <a:srgbClr val="FFFF00"/>
                </a:solidFill>
              </a:rPr>
              <a:t>2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　社会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15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000" b="1" u="sng" dirty="0" smtClean="0">
                <a:solidFill>
                  <a:srgbClr val="FFFF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FF00"/>
                </a:solidFill>
              </a:rPr>
              <a:t>up!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17" name="フローチャート : 結合子 16"/>
          <p:cNvSpPr/>
          <p:nvPr/>
        </p:nvSpPr>
        <p:spPr>
          <a:xfrm>
            <a:off x="3126939" y="3046157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0000"/>
                </a:solidFill>
              </a:rPr>
              <a:t>榛原中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</a:p>
          <a:p>
            <a:pPr lvl="0"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 smtClean="0">
                <a:solidFill>
                  <a:srgbClr val="FF0000"/>
                </a:solidFill>
              </a:rPr>
              <a:t>5</a:t>
            </a:r>
            <a:r>
              <a:rPr lang="ja-JP" altLang="en-US" dirty="0" smtClean="0">
                <a:solidFill>
                  <a:srgbClr val="FF0000"/>
                </a:solidFill>
              </a:rPr>
              <a:t>教科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20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lvl="0" algn="ctr"/>
            <a:r>
              <a:rPr lang="ja-JP" altLang="en-US" b="1" u="sng" dirty="0" smtClean="0">
                <a:solidFill>
                  <a:srgbClr val="FF0000"/>
                </a:solidFill>
              </a:rPr>
              <a:t>以上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up 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8" name="フローチャート : 結合子 17"/>
          <p:cNvSpPr/>
          <p:nvPr/>
        </p:nvSpPr>
        <p:spPr>
          <a:xfrm>
            <a:off x="5128784" y="3046158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0000"/>
                </a:solidFill>
              </a:rPr>
              <a:t>榛原中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</a:p>
          <a:p>
            <a:pPr lvl="0" algn="ctr"/>
            <a:r>
              <a:rPr lang="ja-JP" altLang="en-US" dirty="0">
                <a:solidFill>
                  <a:srgbClr val="FF0000"/>
                </a:solidFill>
              </a:rPr>
              <a:t>　理科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0000"/>
                </a:solidFill>
              </a:rPr>
              <a:t>95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r>
              <a:rPr lang="en-US" altLang="ja-JP" sz="2800" b="1" u="sng" dirty="0">
                <a:solidFill>
                  <a:srgbClr val="FF0000"/>
                </a:solidFill>
              </a:rPr>
              <a:t>over</a:t>
            </a:r>
            <a:r>
              <a:rPr lang="ja-JP" altLang="en-US" sz="2800" b="1" u="sng" dirty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9" name="フローチャート : 結合子 18"/>
          <p:cNvSpPr/>
          <p:nvPr/>
        </p:nvSpPr>
        <p:spPr>
          <a:xfrm>
            <a:off x="7109519" y="2934472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ja-JP" altLang="en-US" sz="1600" dirty="0" smtClean="0">
                <a:solidFill>
                  <a:srgbClr val="FF0000"/>
                </a:solidFill>
              </a:rPr>
              <a:t>榛原中</a:t>
            </a:r>
            <a:r>
              <a:rPr lang="en-US" altLang="ja-JP" sz="1600" dirty="0" smtClean="0">
                <a:solidFill>
                  <a:srgbClr val="FF0000"/>
                </a:solidFill>
              </a:rPr>
              <a:t>3</a:t>
            </a:r>
          </a:p>
          <a:p>
            <a:pPr lvl="0" algn="r"/>
            <a:r>
              <a:rPr lang="ja-JP" altLang="en-US" sz="1600" dirty="0">
                <a:solidFill>
                  <a:srgbClr val="FF0000"/>
                </a:solidFill>
              </a:rPr>
              <a:t>　理科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20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b="1" u="sng" dirty="0" smtClean="0">
                <a:solidFill>
                  <a:srgbClr val="FF00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up </a:t>
            </a:r>
            <a:r>
              <a:rPr lang="en-US" altLang="ja-JP" sz="2800" b="1" u="sng" dirty="0">
                <a:solidFill>
                  <a:srgbClr val="FF0000"/>
                </a:solidFill>
              </a:rPr>
              <a:t>!</a:t>
            </a:r>
            <a:endParaRPr lang="ja-JP" altLang="en-US" sz="3200" b="1" u="sng" dirty="0">
              <a:solidFill>
                <a:srgbClr val="FF0000"/>
              </a:solidFill>
            </a:endParaRPr>
          </a:p>
          <a:p>
            <a:pPr lvl="0" algn="ctr"/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28" name="フローチャート : 結合子 27"/>
          <p:cNvSpPr/>
          <p:nvPr/>
        </p:nvSpPr>
        <p:spPr>
          <a:xfrm>
            <a:off x="6136896" y="1566138"/>
            <a:ext cx="2016224" cy="2016224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dirty="0" smtClean="0">
                <a:solidFill>
                  <a:srgbClr val="FFFF00"/>
                </a:solidFill>
              </a:rPr>
              <a:t>榛原中</a:t>
            </a:r>
            <a:r>
              <a:rPr lang="en-US" altLang="ja-JP" sz="2000" dirty="0">
                <a:solidFill>
                  <a:srgbClr val="FFFF00"/>
                </a:solidFill>
              </a:rPr>
              <a:t>2</a:t>
            </a:r>
            <a:endParaRPr lang="en-US" altLang="ja-JP" sz="2000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000" dirty="0">
                <a:solidFill>
                  <a:srgbClr val="FFFF00"/>
                </a:solidFill>
              </a:rPr>
              <a:t>　</a:t>
            </a:r>
            <a:r>
              <a:rPr lang="en-US" altLang="ja-JP" sz="2000" dirty="0" smtClean="0">
                <a:solidFill>
                  <a:srgbClr val="FFFF00"/>
                </a:solidFill>
              </a:rPr>
              <a:t>5</a:t>
            </a:r>
            <a:r>
              <a:rPr lang="ja-JP" altLang="en-US" sz="2000" dirty="0" smtClean="0">
                <a:solidFill>
                  <a:srgbClr val="FFFF00"/>
                </a:solidFill>
              </a:rPr>
              <a:t>教科</a:t>
            </a:r>
            <a:endParaRPr lang="en-US" altLang="ja-JP" sz="2000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3200" b="1" u="sng" dirty="0" smtClean="0">
                <a:solidFill>
                  <a:srgbClr val="FFFF00"/>
                </a:solidFill>
              </a:rPr>
              <a:t>435</a:t>
            </a:r>
            <a:r>
              <a:rPr lang="ja-JP" altLang="en-US" sz="3200" b="1" u="sng" dirty="0" smtClean="0">
                <a:solidFill>
                  <a:srgbClr val="FFFF00"/>
                </a:solidFill>
              </a:rPr>
              <a:t>点</a:t>
            </a:r>
            <a:endParaRPr lang="en-US" altLang="ja-JP" sz="32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400" b="1" u="sng" dirty="0">
                <a:solidFill>
                  <a:srgbClr val="FFFF00"/>
                </a:solidFill>
              </a:rPr>
              <a:t>over</a:t>
            </a:r>
            <a:r>
              <a:rPr lang="en-US" altLang="ja-JP" sz="3200" b="1" u="sng" dirty="0">
                <a:solidFill>
                  <a:srgbClr val="FFFF00"/>
                </a:solidFill>
              </a:rPr>
              <a:t>!</a:t>
            </a:r>
            <a:endParaRPr lang="en-US" altLang="ja-JP" sz="3200" b="1" u="sng" dirty="0">
              <a:solidFill>
                <a:srgbClr val="FFFF00"/>
              </a:solidFill>
            </a:endParaRPr>
          </a:p>
        </p:txBody>
      </p:sp>
      <p:sp>
        <p:nvSpPr>
          <p:cNvPr id="29" name="フローチャート : 結合子 28"/>
          <p:cNvSpPr/>
          <p:nvPr/>
        </p:nvSpPr>
        <p:spPr>
          <a:xfrm>
            <a:off x="4115199" y="1566138"/>
            <a:ext cx="2016224" cy="2016224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000" dirty="0">
                <a:solidFill>
                  <a:srgbClr val="FFFF00"/>
                </a:solidFill>
              </a:rPr>
              <a:t>榛原</a:t>
            </a:r>
            <a:r>
              <a:rPr lang="ja-JP" altLang="en-US" sz="2000" dirty="0" smtClean="0">
                <a:solidFill>
                  <a:srgbClr val="FFFF00"/>
                </a:solidFill>
              </a:rPr>
              <a:t>中</a:t>
            </a:r>
            <a:r>
              <a:rPr lang="en-US" altLang="ja-JP" sz="2000" dirty="0">
                <a:solidFill>
                  <a:srgbClr val="FFFF00"/>
                </a:solidFill>
              </a:rPr>
              <a:t>3</a:t>
            </a:r>
          </a:p>
          <a:p>
            <a:pPr lvl="0" algn="ctr"/>
            <a:r>
              <a:rPr lang="ja-JP" altLang="en-US" sz="2000" dirty="0">
                <a:solidFill>
                  <a:srgbClr val="FFFF00"/>
                </a:solidFill>
              </a:rPr>
              <a:t>　社会</a:t>
            </a:r>
            <a:endParaRPr lang="en-US" altLang="ja-JP" sz="2000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3200" b="1" u="sng" dirty="0">
                <a:solidFill>
                  <a:srgbClr val="FFFF00"/>
                </a:solidFill>
              </a:rPr>
              <a:t>85</a:t>
            </a:r>
            <a:r>
              <a:rPr lang="ja-JP" altLang="en-US" sz="3200" b="1" u="sng" dirty="0" smtClean="0">
                <a:solidFill>
                  <a:srgbClr val="FFFF00"/>
                </a:solidFill>
              </a:rPr>
              <a:t>点</a:t>
            </a:r>
            <a:endParaRPr lang="en-US" altLang="ja-JP" sz="32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400" b="1" u="sng" dirty="0" smtClean="0">
                <a:solidFill>
                  <a:srgbClr val="FFFF00"/>
                </a:solidFill>
              </a:rPr>
              <a:t>over</a:t>
            </a:r>
            <a:r>
              <a:rPr lang="en-US" altLang="ja-JP" sz="3200" b="1" u="sng" dirty="0" smtClean="0">
                <a:solidFill>
                  <a:srgbClr val="FFFF00"/>
                </a:solidFill>
              </a:rPr>
              <a:t>!</a:t>
            </a:r>
            <a:endParaRPr lang="en-US" altLang="ja-JP" sz="3200" b="1" u="sng" dirty="0">
              <a:solidFill>
                <a:srgbClr val="FFFF00"/>
              </a:solidFill>
            </a:endParaRPr>
          </a:p>
        </p:txBody>
      </p:sp>
      <p:sp>
        <p:nvSpPr>
          <p:cNvPr id="30" name="フローチャート : 結合子 29"/>
          <p:cNvSpPr/>
          <p:nvPr/>
        </p:nvSpPr>
        <p:spPr>
          <a:xfrm>
            <a:off x="37796" y="4463400"/>
            <a:ext cx="2016224" cy="2016224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榛原</a:t>
            </a:r>
            <a:r>
              <a:rPr lang="ja-JP" altLang="en-US" dirty="0" smtClean="0">
                <a:solidFill>
                  <a:srgbClr val="FFFF00"/>
                </a:solidFill>
              </a:rPr>
              <a:t>中</a:t>
            </a:r>
            <a:r>
              <a:rPr lang="en-US" altLang="ja-JP" dirty="0">
                <a:solidFill>
                  <a:srgbClr val="FFFF00"/>
                </a:solidFill>
              </a:rPr>
              <a:t>3</a:t>
            </a:r>
          </a:p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　</a:t>
            </a:r>
            <a:r>
              <a:rPr lang="en-US" altLang="ja-JP" dirty="0" smtClean="0">
                <a:solidFill>
                  <a:srgbClr val="FFFF00"/>
                </a:solidFill>
              </a:rPr>
              <a:t>5</a:t>
            </a:r>
            <a:r>
              <a:rPr lang="ja-JP" altLang="en-US" dirty="0" smtClean="0">
                <a:solidFill>
                  <a:srgbClr val="FFFF00"/>
                </a:solidFill>
              </a:rPr>
              <a:t>教科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FF00"/>
                </a:solidFill>
              </a:rPr>
              <a:t>30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000" b="1" u="sng" dirty="0">
                <a:solidFill>
                  <a:srgbClr val="FFFF00"/>
                </a:solidFill>
              </a:rPr>
              <a:t>以上</a:t>
            </a:r>
            <a:r>
              <a:rPr lang="en-US" altLang="ja-JP" sz="2800" b="1" u="sng" dirty="0">
                <a:solidFill>
                  <a:srgbClr val="FFFF00"/>
                </a:solidFill>
              </a:rPr>
              <a:t>up!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31" name="フローチャート : 結合子 30"/>
          <p:cNvSpPr/>
          <p:nvPr/>
        </p:nvSpPr>
        <p:spPr>
          <a:xfrm>
            <a:off x="6136896" y="4437112"/>
            <a:ext cx="2016224" cy="2016224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榛原中</a:t>
            </a:r>
            <a:r>
              <a:rPr lang="en-US" altLang="ja-JP" dirty="0" smtClean="0">
                <a:solidFill>
                  <a:srgbClr val="FFFF00"/>
                </a:solidFill>
              </a:rPr>
              <a:t>2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国語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FF00"/>
                </a:solidFill>
              </a:rPr>
              <a:t>90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over!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32" name="フローチャート : 結合子 31"/>
          <p:cNvSpPr/>
          <p:nvPr/>
        </p:nvSpPr>
        <p:spPr>
          <a:xfrm>
            <a:off x="1095225" y="3062747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0000"/>
                </a:solidFill>
              </a:rPr>
              <a:t>榛原中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ja-JP" altLang="en-US" dirty="0">
                <a:solidFill>
                  <a:srgbClr val="FF0000"/>
                </a:solidFill>
              </a:rPr>
              <a:t>　数学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15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pPr lvl="0" algn="ctr"/>
            <a:r>
              <a:rPr lang="ja-JP" altLang="en-US" b="1" u="sng" dirty="0" smtClean="0">
                <a:solidFill>
                  <a:srgbClr val="FF00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up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9" t="40115" r="31626" b="44351"/>
          <a:stretch/>
        </p:blipFill>
        <p:spPr bwMode="auto">
          <a:xfrm>
            <a:off x="-18258" y="6449169"/>
            <a:ext cx="2502026" cy="402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2503984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TEL:0744-46-0285</a:t>
            </a:r>
            <a:endParaRPr kumimoji="1" lang="ja-JP" altLang="en-US" sz="2000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" t="27083" r="1904" b="27864"/>
          <a:stretch/>
        </p:blipFill>
        <p:spPr bwMode="auto">
          <a:xfrm>
            <a:off x="4592216" y="6378064"/>
            <a:ext cx="1825420" cy="47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6517686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TEL:0744-41-0461</a:t>
            </a:r>
            <a:endParaRPr kumimoji="1" lang="ja-JP" altLang="en-US" sz="2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97231" y="536174"/>
            <a:ext cx="2694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２</a:t>
            </a:r>
            <a:r>
              <a:rPr kumimoji="1" lang="ja-JP" altLang="en-US" sz="3600" dirty="0" smtClean="0"/>
              <a:t>学期期末</a:t>
            </a:r>
            <a:endParaRPr kumimoji="1" lang="en-US" altLang="ja-JP" sz="3600" dirty="0" smtClean="0"/>
          </a:p>
          <a:p>
            <a:pPr algn="r"/>
            <a:r>
              <a:rPr kumimoji="1" lang="ja-JP" altLang="en-US" sz="3600" dirty="0" smtClean="0"/>
              <a:t>テスト</a:t>
            </a:r>
            <a:r>
              <a:rPr kumimoji="1" lang="ja-JP" altLang="en-US" sz="3600" dirty="0" smtClean="0"/>
              <a:t>　</a:t>
            </a:r>
            <a:endParaRPr kumimoji="1" lang="ja-JP" altLang="en-US" sz="3600" dirty="0"/>
          </a:p>
        </p:txBody>
      </p:sp>
      <p:sp>
        <p:nvSpPr>
          <p:cNvPr id="25" name="円/楕円 24"/>
          <p:cNvSpPr/>
          <p:nvPr/>
        </p:nvSpPr>
        <p:spPr>
          <a:xfrm>
            <a:off x="4607962" y="476672"/>
            <a:ext cx="4517782" cy="108946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solidFill>
                  <a:srgbClr val="FFFF00"/>
                </a:solidFill>
              </a:rPr>
              <a:t>榛原</a:t>
            </a:r>
            <a:r>
              <a:rPr lang="ja-JP" altLang="en-US" sz="4400" dirty="0" smtClean="0">
                <a:solidFill>
                  <a:srgbClr val="FFFF00"/>
                </a:solidFill>
              </a:rPr>
              <a:t>中</a:t>
            </a:r>
            <a:r>
              <a:rPr lang="ja-JP" altLang="en-US" sz="2000" dirty="0" smtClean="0">
                <a:solidFill>
                  <a:srgbClr val="FFFF00"/>
                </a:solidFill>
              </a:rPr>
              <a:t>結果！</a:t>
            </a:r>
            <a:endParaRPr kumimoji="1" lang="ja-JP" altLang="en-US" sz="4400" dirty="0">
              <a:solidFill>
                <a:srgbClr val="FFFF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20720" y="5409421"/>
            <a:ext cx="455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i="1" u="sng" dirty="0" smtClean="0"/>
              <a:t>成績アップの秘訣は</a:t>
            </a:r>
            <a:r>
              <a:rPr lang="en-US" altLang="ja-JP" sz="2400" b="1" i="1" u="sng" dirty="0" smtClean="0"/>
              <a:t>…</a:t>
            </a:r>
          </a:p>
          <a:p>
            <a:r>
              <a:rPr kumimoji="1" lang="ja-JP" altLang="en-US" sz="2400" b="1" i="1" u="sng" dirty="0" smtClean="0"/>
              <a:t>是非教室までお問合せ下さい！</a:t>
            </a:r>
            <a:endParaRPr kumimoji="1" lang="en-US" altLang="ja-JP" sz="24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403809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14141" r="3924" b="19978"/>
          <a:stretch/>
        </p:blipFill>
        <p:spPr>
          <a:xfrm>
            <a:off x="-18258" y="0"/>
            <a:ext cx="9144001" cy="155679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97231" y="536174"/>
            <a:ext cx="2694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２</a:t>
            </a:r>
            <a:r>
              <a:rPr kumimoji="1" lang="ja-JP" altLang="en-US" sz="3600" dirty="0" smtClean="0"/>
              <a:t>学期期末</a:t>
            </a:r>
            <a:endParaRPr kumimoji="1" lang="en-US" altLang="ja-JP" sz="3600" dirty="0" smtClean="0"/>
          </a:p>
          <a:p>
            <a:pPr algn="r"/>
            <a:r>
              <a:rPr kumimoji="1" lang="ja-JP" altLang="en-US" sz="3600" dirty="0" smtClean="0"/>
              <a:t>テスト　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-38846" y="1569091"/>
            <a:ext cx="7316488" cy="828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rgbClr val="FF0000"/>
                </a:solidFill>
              </a:rPr>
              <a:t>本当に</a:t>
            </a:r>
            <a:r>
              <a:rPr kumimoji="1" lang="ja-JP" altLang="en-US" sz="4000" b="1" dirty="0" smtClean="0">
                <a:solidFill>
                  <a:schemeClr val="tx1"/>
                </a:solidFill>
              </a:rPr>
              <a:t>よく頑張りました！！</a:t>
            </a:r>
            <a:endParaRPr kumimoji="1" lang="ja-JP" altLang="en-US" sz="4000" b="1" dirty="0">
              <a:solidFill>
                <a:schemeClr val="tx1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7" t="29400" r="15446" b="45833"/>
          <a:stretch/>
        </p:blipFill>
        <p:spPr bwMode="auto">
          <a:xfrm>
            <a:off x="179513" y="2564905"/>
            <a:ext cx="1368152" cy="123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/>
          <p:cNvSpPr/>
          <p:nvPr/>
        </p:nvSpPr>
        <p:spPr>
          <a:xfrm>
            <a:off x="1547665" y="2428748"/>
            <a:ext cx="7578078" cy="123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>
                <a:solidFill>
                  <a:schemeClr val="tx1"/>
                </a:solidFill>
              </a:rPr>
              <a:t>榛原</a:t>
            </a:r>
            <a:r>
              <a:rPr lang="ja-JP" altLang="en-US" sz="3200" b="1" dirty="0" smtClean="0">
                <a:solidFill>
                  <a:schemeClr val="tx1"/>
                </a:solidFill>
              </a:rPr>
              <a:t>中</a:t>
            </a:r>
            <a:r>
              <a:rPr lang="en-US" altLang="ja-JP" sz="3200" b="1" dirty="0" smtClean="0">
                <a:solidFill>
                  <a:schemeClr val="tx1"/>
                </a:solidFill>
              </a:rPr>
              <a:t>3</a:t>
            </a:r>
            <a:r>
              <a:rPr lang="ja-JP" altLang="en-US" sz="3200" b="1" dirty="0" smtClean="0">
                <a:solidFill>
                  <a:schemeClr val="tx1"/>
                </a:solidFill>
              </a:rPr>
              <a:t>生</a:t>
            </a:r>
            <a:endParaRPr lang="en-US" altLang="ja-JP" sz="3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2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中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2 1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学期期末テスト→今回</a:t>
            </a:r>
            <a:endParaRPr lang="en-US" altLang="ja-JP" sz="3200" b="1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3200" b="1" dirty="0" smtClean="0">
                <a:solidFill>
                  <a:srgbClr val="FF0000"/>
                </a:solidFill>
              </a:rPr>
              <a:t>100</a:t>
            </a:r>
            <a:r>
              <a:rPr kumimoji="1" lang="ja-JP" altLang="en-US" sz="3200" b="1" dirty="0" smtClean="0">
                <a:solidFill>
                  <a:srgbClr val="FF0000"/>
                </a:solidFill>
              </a:rPr>
              <a:t>点以上</a:t>
            </a:r>
            <a:r>
              <a:rPr kumimoji="1" lang="en-US" altLang="ja-JP" sz="3200" b="1" dirty="0" smtClean="0">
                <a:solidFill>
                  <a:srgbClr val="FF0000"/>
                </a:solidFill>
              </a:rPr>
              <a:t>up</a:t>
            </a:r>
            <a:r>
              <a:rPr kumimoji="1" lang="ja-JP" altLang="en-US" sz="3200" b="1" dirty="0" smtClean="0">
                <a:solidFill>
                  <a:srgbClr val="FF0000"/>
                </a:solidFill>
              </a:rPr>
              <a:t>し</a:t>
            </a:r>
            <a:r>
              <a:rPr kumimoji="1" lang="en-US" altLang="ja-JP" sz="3200" b="1" dirty="0" smtClean="0">
                <a:solidFill>
                  <a:srgbClr val="FF0000"/>
                </a:solidFill>
              </a:rPr>
              <a:t>400</a:t>
            </a:r>
            <a:r>
              <a:rPr kumimoji="1" lang="ja-JP" altLang="en-US" sz="3200" b="1" dirty="0" smtClean="0">
                <a:solidFill>
                  <a:srgbClr val="FF0000"/>
                </a:solidFill>
              </a:rPr>
              <a:t>点台へ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7" t="29400" r="15446" b="45833"/>
          <a:stretch/>
        </p:blipFill>
        <p:spPr bwMode="auto">
          <a:xfrm>
            <a:off x="166802" y="3827931"/>
            <a:ext cx="1368152" cy="123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正方形/長方形 22"/>
          <p:cNvSpPr/>
          <p:nvPr/>
        </p:nvSpPr>
        <p:spPr>
          <a:xfrm>
            <a:off x="1484276" y="3780636"/>
            <a:ext cx="7704855" cy="123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>
                <a:solidFill>
                  <a:schemeClr val="tx1"/>
                </a:solidFill>
              </a:rPr>
              <a:t>榛原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中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2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生　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中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2</a:t>
            </a:r>
            <a:r>
              <a:rPr lang="ja-JP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1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学期期末→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2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学期中間→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2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学期期末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　</a:t>
            </a:r>
            <a:endParaRPr lang="en-US" altLang="ja-JP" sz="4000" b="1" dirty="0" smtClean="0">
              <a:solidFill>
                <a:srgbClr val="FF0000"/>
              </a:solidFill>
            </a:endParaRPr>
          </a:p>
          <a:p>
            <a:pPr algn="r"/>
            <a:r>
              <a:rPr lang="en-US" altLang="ja-JP" sz="4000" b="1" dirty="0" smtClean="0">
                <a:solidFill>
                  <a:srgbClr val="FF0000"/>
                </a:solidFill>
              </a:rPr>
              <a:t>380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点→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410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点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over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→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430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点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over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07" t="29400" r="15446" b="45833"/>
          <a:stretch/>
        </p:blipFill>
        <p:spPr bwMode="auto">
          <a:xfrm>
            <a:off x="166802" y="5112880"/>
            <a:ext cx="1368152" cy="123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9" t="40115" r="31626" b="44351"/>
          <a:stretch/>
        </p:blipFill>
        <p:spPr bwMode="auto">
          <a:xfrm>
            <a:off x="-18258" y="6449169"/>
            <a:ext cx="2502026" cy="402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2503984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TEL:0744-46-0285</a:t>
            </a:r>
            <a:endParaRPr kumimoji="1" lang="ja-JP" altLang="en-US" sz="2000" dirty="0"/>
          </a:p>
        </p:txBody>
      </p:sp>
      <p:sp>
        <p:nvSpPr>
          <p:cNvPr id="14" name="円/楕円 13"/>
          <p:cNvSpPr/>
          <p:nvPr/>
        </p:nvSpPr>
        <p:spPr>
          <a:xfrm>
            <a:off x="4607962" y="476672"/>
            <a:ext cx="4517782" cy="108946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solidFill>
                  <a:srgbClr val="FFFF00"/>
                </a:solidFill>
              </a:rPr>
              <a:t>榛原</a:t>
            </a:r>
            <a:r>
              <a:rPr lang="ja-JP" altLang="en-US" sz="4400" dirty="0" smtClean="0">
                <a:solidFill>
                  <a:srgbClr val="FFFF00"/>
                </a:solidFill>
              </a:rPr>
              <a:t>中</a:t>
            </a:r>
            <a:r>
              <a:rPr lang="ja-JP" altLang="en-US" sz="2000" dirty="0" smtClean="0">
                <a:solidFill>
                  <a:srgbClr val="FFFF00"/>
                </a:solidFill>
              </a:rPr>
              <a:t>結果！</a:t>
            </a:r>
            <a:endParaRPr kumimoji="1" lang="ja-JP" altLang="en-US" sz="4400" dirty="0">
              <a:solidFill>
                <a:srgbClr val="FFFF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552651" y="5223339"/>
            <a:ext cx="7704855" cy="123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 smtClean="0">
                <a:solidFill>
                  <a:schemeClr val="tx1"/>
                </a:solidFill>
              </a:rPr>
              <a:t>榛原中　現塾生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(1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学期期末からの在籍者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)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　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r>
              <a:rPr lang="ja-JP" altLang="en-US" sz="28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75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％以上が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5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教科合計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2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回連続点数アップ</a:t>
            </a:r>
            <a:endParaRPr lang="en-US" altLang="ja-JP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14141" r="3924" b="19978"/>
          <a:stretch/>
        </p:blipFill>
        <p:spPr>
          <a:xfrm>
            <a:off x="-18258" y="0"/>
            <a:ext cx="9144001" cy="155679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97231" y="536174"/>
            <a:ext cx="2694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２</a:t>
            </a:r>
            <a:r>
              <a:rPr kumimoji="1" lang="ja-JP" altLang="en-US" sz="3600" dirty="0" smtClean="0"/>
              <a:t>学期期末</a:t>
            </a:r>
            <a:endParaRPr kumimoji="1" lang="en-US" altLang="ja-JP" sz="3600" dirty="0" smtClean="0"/>
          </a:p>
          <a:p>
            <a:pPr algn="r"/>
            <a:r>
              <a:rPr kumimoji="1" lang="ja-JP" altLang="en-US" sz="3600" dirty="0" smtClean="0"/>
              <a:t>テスト　</a:t>
            </a:r>
            <a:endParaRPr kumimoji="1" lang="ja-JP" altLang="en-US" sz="3600" dirty="0"/>
          </a:p>
        </p:txBody>
      </p:sp>
      <p:sp>
        <p:nvSpPr>
          <p:cNvPr id="2" name="フローチャート : 結合子 1"/>
          <p:cNvSpPr/>
          <p:nvPr/>
        </p:nvSpPr>
        <p:spPr>
          <a:xfrm>
            <a:off x="55421" y="1597435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大三輪</a:t>
            </a:r>
            <a:r>
              <a:rPr lang="ja-JP" altLang="en-US" dirty="0" smtClean="0">
                <a:solidFill>
                  <a:srgbClr val="FF0000"/>
                </a:solidFill>
              </a:rPr>
              <a:t>中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社会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>
                <a:solidFill>
                  <a:srgbClr val="FF0000"/>
                </a:solidFill>
              </a:rPr>
              <a:t>25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点！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800" b="1" u="sng" dirty="0">
                <a:solidFill>
                  <a:srgbClr val="FF0000"/>
                </a:solidFill>
              </a:rPr>
              <a:t>以上</a:t>
            </a:r>
            <a:r>
              <a:rPr lang="en-US" altLang="ja-JP" sz="2800" b="1" u="sng" dirty="0">
                <a:solidFill>
                  <a:srgbClr val="FF0000"/>
                </a:solidFill>
              </a:rPr>
              <a:t>up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6" name="フローチャート : 結合子 15"/>
          <p:cNvSpPr/>
          <p:nvPr/>
        </p:nvSpPr>
        <p:spPr>
          <a:xfrm>
            <a:off x="2103337" y="1597435"/>
            <a:ext cx="2016224" cy="20162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大三輪中</a:t>
            </a:r>
            <a:r>
              <a:rPr lang="en-US" altLang="ja-JP" dirty="0" smtClean="0">
                <a:solidFill>
                  <a:srgbClr val="FFFF00"/>
                </a:solidFill>
              </a:rPr>
              <a:t>3</a:t>
            </a:r>
            <a:r>
              <a:rPr lang="ja-JP" altLang="en-US" dirty="0">
                <a:solidFill>
                  <a:srgbClr val="FFFF00"/>
                </a:solidFill>
              </a:rPr>
              <a:t>　理科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80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 smtClean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over!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17" name="フローチャート : 結合子 16"/>
          <p:cNvSpPr/>
          <p:nvPr/>
        </p:nvSpPr>
        <p:spPr>
          <a:xfrm>
            <a:off x="3126939" y="3046157"/>
            <a:ext cx="2016224" cy="2016224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dirty="0" smtClean="0">
                <a:solidFill>
                  <a:srgbClr val="FF0000"/>
                </a:solidFill>
              </a:rPr>
              <a:t>大三輪中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</a:p>
          <a:p>
            <a:pPr lvl="0"/>
            <a:r>
              <a:rPr lang="ja-JP" altLang="en-US" dirty="0">
                <a:solidFill>
                  <a:srgbClr val="FF0000"/>
                </a:solidFill>
              </a:rPr>
              <a:t>　美術</a:t>
            </a:r>
            <a:endParaRPr lang="en-US" altLang="ja-JP" dirty="0">
              <a:solidFill>
                <a:srgbClr val="FF0000"/>
              </a:solidFill>
            </a:endParaRPr>
          </a:p>
          <a:p>
            <a:pPr lvl="0"/>
            <a:r>
              <a:rPr lang="en-US" altLang="ja-JP" sz="2800" b="1" u="sng" dirty="0">
                <a:solidFill>
                  <a:srgbClr val="FF0000"/>
                </a:solidFill>
              </a:rPr>
              <a:t>85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r>
              <a:rPr lang="en-US" altLang="ja-JP" sz="2800" b="1" u="sng" dirty="0">
                <a:solidFill>
                  <a:srgbClr val="FF0000"/>
                </a:solidFill>
              </a:rPr>
              <a:t>over</a:t>
            </a:r>
            <a:r>
              <a:rPr lang="ja-JP" altLang="en-US" sz="2800" b="1" u="sng" dirty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8" name="フローチャート : 結合子 17"/>
          <p:cNvSpPr/>
          <p:nvPr/>
        </p:nvSpPr>
        <p:spPr>
          <a:xfrm>
            <a:off x="5128784" y="3046158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</a:rPr>
              <a:t>大三輪</a:t>
            </a:r>
            <a:r>
              <a:rPr lang="ja-JP" altLang="en-US" sz="1600" dirty="0" smtClean="0">
                <a:solidFill>
                  <a:srgbClr val="FF0000"/>
                </a:solidFill>
              </a:rPr>
              <a:t>中</a:t>
            </a:r>
            <a:r>
              <a:rPr lang="en-US" altLang="ja-JP" sz="1600" dirty="0" smtClean="0">
                <a:solidFill>
                  <a:srgbClr val="FF0000"/>
                </a:solidFill>
              </a:rPr>
              <a:t>3</a:t>
            </a:r>
          </a:p>
          <a:p>
            <a:pPr algn="ctr"/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>
                <a:solidFill>
                  <a:srgbClr val="FF0000"/>
                </a:solidFill>
              </a:rPr>
              <a:t>保健体育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lang="en-US" altLang="ja-JP" sz="2400" b="1" u="sng" dirty="0">
                <a:solidFill>
                  <a:srgbClr val="FF0000"/>
                </a:solidFill>
              </a:rPr>
              <a:t>8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0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点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over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！</a:t>
            </a:r>
            <a:endParaRPr lang="ja-JP" alt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19" name="フローチャート : 結合子 18"/>
          <p:cNvSpPr/>
          <p:nvPr/>
        </p:nvSpPr>
        <p:spPr>
          <a:xfrm>
            <a:off x="7109519" y="2934472"/>
            <a:ext cx="2016224" cy="2016224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ja-JP" altLang="en-US" sz="1600" dirty="0">
                <a:solidFill>
                  <a:srgbClr val="FF0000"/>
                </a:solidFill>
              </a:rPr>
              <a:t>桜井西中</a:t>
            </a:r>
            <a:r>
              <a:rPr lang="en-US" altLang="ja-JP" sz="1600" dirty="0">
                <a:solidFill>
                  <a:srgbClr val="FF0000"/>
                </a:solidFill>
              </a:rPr>
              <a:t>2</a:t>
            </a:r>
            <a:r>
              <a:rPr lang="ja-JP" altLang="en-US" sz="1600" dirty="0">
                <a:solidFill>
                  <a:srgbClr val="FF0000"/>
                </a:solidFill>
              </a:rPr>
              <a:t>　国語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lvl="0" algn="r"/>
            <a:r>
              <a:rPr lang="en-US" altLang="ja-JP" sz="2400" b="1" u="sng" dirty="0">
                <a:solidFill>
                  <a:srgbClr val="FF0000"/>
                </a:solidFill>
              </a:rPr>
              <a:t>90</a:t>
            </a:r>
            <a:r>
              <a:rPr lang="ja-JP" altLang="en-US" sz="2400" b="1" u="sng" dirty="0">
                <a:solidFill>
                  <a:srgbClr val="FF0000"/>
                </a:solidFill>
              </a:rPr>
              <a:t>点！</a:t>
            </a:r>
            <a:endParaRPr lang="en-US" altLang="ja-JP" sz="2400" b="1" u="sng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400" b="1" u="sng" dirty="0">
                <a:solidFill>
                  <a:srgbClr val="FF0000"/>
                </a:solidFill>
              </a:rPr>
              <a:t>over!</a:t>
            </a:r>
            <a:endParaRPr lang="en-US" altLang="ja-JP" sz="2400" b="1" u="sng" dirty="0">
              <a:solidFill>
                <a:srgbClr val="FF0000"/>
              </a:solidFill>
            </a:endParaRPr>
          </a:p>
        </p:txBody>
      </p:sp>
      <p:sp>
        <p:nvSpPr>
          <p:cNvPr id="28" name="フローチャート : 結合子 27"/>
          <p:cNvSpPr/>
          <p:nvPr/>
        </p:nvSpPr>
        <p:spPr>
          <a:xfrm>
            <a:off x="6136896" y="1566138"/>
            <a:ext cx="2016224" cy="20162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大三輪</a:t>
            </a:r>
            <a:r>
              <a:rPr lang="ja-JP" altLang="en-US" dirty="0" smtClean="0">
                <a:solidFill>
                  <a:srgbClr val="FFFF00"/>
                </a:solidFill>
              </a:rPr>
              <a:t>中</a:t>
            </a:r>
            <a:r>
              <a:rPr lang="en-US" altLang="ja-JP" dirty="0" smtClean="0">
                <a:solidFill>
                  <a:srgbClr val="FFFF00"/>
                </a:solidFill>
              </a:rPr>
              <a:t>2</a:t>
            </a:r>
            <a:r>
              <a:rPr lang="ja-JP" altLang="en-US" dirty="0">
                <a:solidFill>
                  <a:srgbClr val="FFFF00"/>
                </a:solidFill>
              </a:rPr>
              <a:t>　数学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15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800" b="1" u="sng" dirty="0" smtClean="0">
                <a:solidFill>
                  <a:srgbClr val="FFFF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FF00"/>
                </a:solidFill>
              </a:rPr>
              <a:t>up!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29" name="フローチャート : 結合子 28"/>
          <p:cNvSpPr/>
          <p:nvPr/>
        </p:nvSpPr>
        <p:spPr>
          <a:xfrm>
            <a:off x="4115199" y="1566138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0000"/>
                </a:solidFill>
              </a:rPr>
              <a:t>大三輪中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　社会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80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r>
              <a:rPr lang="ja-JP" altLang="en-US" sz="2800" b="1" u="sng" dirty="0">
                <a:solidFill>
                  <a:srgbClr val="FF0000"/>
                </a:solidFill>
              </a:rPr>
              <a:t>！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over!</a:t>
            </a:r>
          </a:p>
        </p:txBody>
      </p:sp>
      <p:sp>
        <p:nvSpPr>
          <p:cNvPr id="30" name="フローチャート : 結合子 29"/>
          <p:cNvSpPr/>
          <p:nvPr/>
        </p:nvSpPr>
        <p:spPr>
          <a:xfrm>
            <a:off x="37796" y="4463400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rgbClr val="FF0000"/>
                </a:solidFill>
              </a:rPr>
              <a:t>大三輪</a:t>
            </a:r>
            <a:r>
              <a:rPr lang="ja-JP" altLang="en-US" sz="1600" dirty="0" smtClean="0">
                <a:solidFill>
                  <a:srgbClr val="FF0000"/>
                </a:solidFill>
              </a:rPr>
              <a:t>中</a:t>
            </a:r>
            <a:r>
              <a:rPr lang="en-US" altLang="ja-JP" sz="1600" dirty="0">
                <a:solidFill>
                  <a:srgbClr val="FF0000"/>
                </a:solidFill>
              </a:rPr>
              <a:t>1</a:t>
            </a: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社会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 smtClean="0">
                <a:solidFill>
                  <a:srgbClr val="FF0000"/>
                </a:solidFill>
              </a:rPr>
              <a:t>20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b="1" u="sng" dirty="0" smtClean="0">
                <a:solidFill>
                  <a:srgbClr val="FF00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up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31" name="フローチャート : 結合子 30"/>
          <p:cNvSpPr/>
          <p:nvPr/>
        </p:nvSpPr>
        <p:spPr>
          <a:xfrm>
            <a:off x="6136896" y="4437112"/>
            <a:ext cx="2016224" cy="20162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大三輪中</a:t>
            </a:r>
            <a:r>
              <a:rPr lang="en-US" altLang="ja-JP" dirty="0">
                <a:solidFill>
                  <a:srgbClr val="FFFF00"/>
                </a:solidFill>
              </a:rPr>
              <a:t>3</a:t>
            </a:r>
            <a:r>
              <a:rPr lang="ja-JP" altLang="en-US" dirty="0">
                <a:solidFill>
                  <a:srgbClr val="FFFF00"/>
                </a:solidFill>
              </a:rPr>
              <a:t>　技術</a:t>
            </a:r>
            <a:r>
              <a:rPr lang="ja-JP" altLang="en-US" dirty="0" smtClean="0">
                <a:solidFill>
                  <a:srgbClr val="FFFF00"/>
                </a:solidFill>
              </a:rPr>
              <a:t>家庭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90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over!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32" name="フローチャート : 結合子 31"/>
          <p:cNvSpPr/>
          <p:nvPr/>
        </p:nvSpPr>
        <p:spPr>
          <a:xfrm>
            <a:off x="1095225" y="3062747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大三輪</a:t>
            </a:r>
            <a:r>
              <a:rPr lang="ja-JP" altLang="en-US" dirty="0" smtClean="0">
                <a:solidFill>
                  <a:srgbClr val="FF0000"/>
                </a:solidFill>
              </a:rPr>
              <a:t>中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>
                <a:solidFill>
                  <a:srgbClr val="FF0000"/>
                </a:solidFill>
              </a:rPr>
              <a:t>理科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>
                <a:solidFill>
                  <a:srgbClr val="FF0000"/>
                </a:solidFill>
              </a:rPr>
              <a:t>10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b="1" u="sng" dirty="0" smtClean="0">
                <a:solidFill>
                  <a:srgbClr val="FF00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up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4607962" y="476672"/>
            <a:ext cx="4517782" cy="108946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solidFill>
                  <a:srgbClr val="FF0000"/>
                </a:solidFill>
              </a:rPr>
              <a:t>大三輪</a:t>
            </a:r>
            <a:r>
              <a:rPr lang="ja-JP" altLang="en-US" sz="4400" dirty="0" smtClean="0">
                <a:solidFill>
                  <a:srgbClr val="FF0000"/>
                </a:solidFill>
              </a:rPr>
              <a:t>中</a:t>
            </a:r>
            <a:r>
              <a:rPr lang="ja-JP" altLang="en-US" sz="2000" dirty="0" smtClean="0">
                <a:solidFill>
                  <a:srgbClr val="FF0000"/>
                </a:solidFill>
              </a:rPr>
              <a:t>結果！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9" t="40115" r="31626" b="44351"/>
          <a:stretch/>
        </p:blipFill>
        <p:spPr bwMode="auto">
          <a:xfrm>
            <a:off x="-18258" y="6449169"/>
            <a:ext cx="2502026" cy="402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2503984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TEL:0744-46-0285</a:t>
            </a:r>
            <a:endParaRPr kumimoji="1" lang="ja-JP" altLang="en-US" sz="2000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" t="27083" r="1904" b="27864"/>
          <a:stretch/>
        </p:blipFill>
        <p:spPr bwMode="auto">
          <a:xfrm>
            <a:off x="4592216" y="6378064"/>
            <a:ext cx="1825420" cy="47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6517686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TEL:0744-41-0461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20720" y="5409421"/>
            <a:ext cx="455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i="1" u="sng" dirty="0" smtClean="0"/>
              <a:t>成績アップの秘訣は</a:t>
            </a:r>
            <a:r>
              <a:rPr lang="en-US" altLang="ja-JP" sz="2400" b="1" i="1" u="sng" dirty="0" smtClean="0"/>
              <a:t>…</a:t>
            </a:r>
          </a:p>
          <a:p>
            <a:r>
              <a:rPr kumimoji="1" lang="ja-JP" altLang="en-US" sz="2400" b="1" i="1" u="sng" dirty="0" smtClean="0"/>
              <a:t>是非教室までお問合せ下さい！</a:t>
            </a:r>
            <a:endParaRPr kumimoji="1" lang="en-US" altLang="ja-JP" sz="24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345620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14141" r="3924" b="19978"/>
          <a:stretch/>
        </p:blipFill>
        <p:spPr>
          <a:xfrm>
            <a:off x="-18258" y="0"/>
            <a:ext cx="9144001" cy="155679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97231" y="536174"/>
            <a:ext cx="2694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２</a:t>
            </a:r>
            <a:r>
              <a:rPr kumimoji="1" lang="ja-JP" altLang="en-US" sz="3600" dirty="0" smtClean="0"/>
              <a:t>学期期末</a:t>
            </a:r>
            <a:endParaRPr kumimoji="1" lang="en-US" altLang="ja-JP" sz="3600" dirty="0" smtClean="0"/>
          </a:p>
          <a:p>
            <a:pPr algn="r"/>
            <a:r>
              <a:rPr kumimoji="1" lang="ja-JP" altLang="en-US" sz="3600" dirty="0" smtClean="0"/>
              <a:t>テスト　</a:t>
            </a:r>
            <a:endParaRPr kumimoji="1" lang="ja-JP" altLang="en-US" sz="3600" dirty="0"/>
          </a:p>
        </p:txBody>
      </p:sp>
      <p:sp>
        <p:nvSpPr>
          <p:cNvPr id="2" name="フローチャート : 結合子 1"/>
          <p:cNvSpPr/>
          <p:nvPr/>
        </p:nvSpPr>
        <p:spPr>
          <a:xfrm>
            <a:off x="55421" y="1597435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桜井東中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>
                <a:solidFill>
                  <a:srgbClr val="FF0000"/>
                </a:solidFill>
              </a:rPr>
              <a:t>数学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 smtClean="0">
                <a:solidFill>
                  <a:srgbClr val="FF0000"/>
                </a:solidFill>
              </a:rPr>
              <a:t>90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>
                <a:solidFill>
                  <a:srgbClr val="FF0000"/>
                </a:solidFill>
              </a:rPr>
              <a:t>o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ver!</a:t>
            </a:r>
          </a:p>
        </p:txBody>
      </p:sp>
      <p:sp>
        <p:nvSpPr>
          <p:cNvPr id="16" name="フローチャート : 結合子 15"/>
          <p:cNvSpPr/>
          <p:nvPr/>
        </p:nvSpPr>
        <p:spPr>
          <a:xfrm>
            <a:off x="2103337" y="1597435"/>
            <a:ext cx="2016224" cy="20162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桜井東中</a:t>
            </a:r>
            <a:r>
              <a:rPr lang="en-US" altLang="ja-JP" dirty="0">
                <a:solidFill>
                  <a:srgbClr val="FFFF00"/>
                </a:solidFill>
              </a:rPr>
              <a:t>2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社会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80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 smtClean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over!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17" name="フローチャート : 結合子 16"/>
          <p:cNvSpPr/>
          <p:nvPr/>
        </p:nvSpPr>
        <p:spPr>
          <a:xfrm>
            <a:off x="3126939" y="3046157"/>
            <a:ext cx="2016224" cy="2016224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dirty="0" smtClean="0">
                <a:solidFill>
                  <a:srgbClr val="FF0000"/>
                </a:solidFill>
              </a:rPr>
              <a:t>桜井東中</a:t>
            </a:r>
            <a:r>
              <a:rPr lang="en-US" altLang="ja-JP" dirty="0" smtClean="0">
                <a:solidFill>
                  <a:srgbClr val="FF0000"/>
                </a:solidFill>
              </a:rPr>
              <a:t>2</a:t>
            </a:r>
            <a:endParaRPr lang="en-US" altLang="ja-JP" dirty="0">
              <a:solidFill>
                <a:srgbClr val="FF0000"/>
              </a:solidFill>
            </a:endParaRPr>
          </a:p>
          <a:p>
            <a:pPr lvl="0"/>
            <a:r>
              <a:rPr lang="ja-JP" altLang="en-US" dirty="0">
                <a:solidFill>
                  <a:srgbClr val="FF0000"/>
                </a:solidFill>
              </a:rPr>
              <a:t>　社会</a:t>
            </a:r>
            <a:endParaRPr lang="en-US" altLang="ja-JP" dirty="0">
              <a:solidFill>
                <a:srgbClr val="FF0000"/>
              </a:solidFill>
            </a:endParaRPr>
          </a:p>
          <a:p>
            <a:pPr lvl="0"/>
            <a:r>
              <a:rPr lang="en-US" altLang="ja-JP" sz="2800" b="1" u="sng" dirty="0">
                <a:solidFill>
                  <a:srgbClr val="FF0000"/>
                </a:solidFill>
              </a:rPr>
              <a:t>25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pPr lvl="0"/>
            <a:r>
              <a:rPr lang="ja-JP" altLang="en-US" b="1" u="sng" dirty="0" smtClean="0">
                <a:solidFill>
                  <a:srgbClr val="FF00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up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8" name="フローチャート : 結合子 17"/>
          <p:cNvSpPr/>
          <p:nvPr/>
        </p:nvSpPr>
        <p:spPr>
          <a:xfrm>
            <a:off x="5128784" y="3046158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rgbClr val="FF0000"/>
                </a:solidFill>
              </a:rPr>
              <a:t>桜井東中</a:t>
            </a:r>
            <a:r>
              <a:rPr lang="en-US" altLang="ja-JP" sz="1600" dirty="0">
                <a:solidFill>
                  <a:srgbClr val="FF0000"/>
                </a:solidFill>
              </a:rPr>
              <a:t>2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>
                <a:solidFill>
                  <a:srgbClr val="FF0000"/>
                </a:solidFill>
              </a:rPr>
              <a:t>数学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lang="en-US" altLang="ja-JP" sz="2400" b="1" u="sng" dirty="0">
                <a:solidFill>
                  <a:srgbClr val="FF0000"/>
                </a:solidFill>
              </a:rPr>
              <a:t>10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点</a:t>
            </a:r>
            <a:endParaRPr lang="en-US" altLang="ja-JP" sz="2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b="1" u="sng" dirty="0" smtClean="0">
                <a:solidFill>
                  <a:srgbClr val="FF0000"/>
                </a:solidFill>
              </a:rPr>
              <a:t>以上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up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！</a:t>
            </a:r>
            <a:endParaRPr lang="ja-JP" alt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19" name="フローチャート : 結合子 18"/>
          <p:cNvSpPr/>
          <p:nvPr/>
        </p:nvSpPr>
        <p:spPr>
          <a:xfrm>
            <a:off x="7109519" y="2934472"/>
            <a:ext cx="2016224" cy="2016224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ja-JP" altLang="en-US" sz="1600" dirty="0" smtClean="0">
                <a:solidFill>
                  <a:srgbClr val="FF0000"/>
                </a:solidFill>
              </a:rPr>
              <a:t>桜井東中</a:t>
            </a:r>
            <a:r>
              <a:rPr lang="en-US" altLang="ja-JP" sz="1600" dirty="0">
                <a:solidFill>
                  <a:srgbClr val="FF0000"/>
                </a:solidFill>
              </a:rPr>
              <a:t>2</a:t>
            </a: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保健体育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lvl="0" algn="r"/>
            <a:r>
              <a:rPr lang="en-US" altLang="ja-JP" sz="2400" b="1" u="sng" dirty="0">
                <a:solidFill>
                  <a:srgbClr val="FF0000"/>
                </a:solidFill>
              </a:rPr>
              <a:t>18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点</a:t>
            </a:r>
            <a:endParaRPr lang="en-US" altLang="ja-JP" sz="2400" b="1" u="sng" dirty="0" smtClean="0">
              <a:solidFill>
                <a:srgbClr val="FF0000"/>
              </a:solidFill>
            </a:endParaRPr>
          </a:p>
          <a:p>
            <a:pPr lvl="0" algn="r"/>
            <a:r>
              <a:rPr lang="ja-JP" altLang="en-US" sz="1400" b="1" u="sng" dirty="0" smtClean="0">
                <a:solidFill>
                  <a:srgbClr val="FF0000"/>
                </a:solidFill>
              </a:rPr>
              <a:t>以上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up!</a:t>
            </a:r>
            <a:endParaRPr lang="en-US" altLang="ja-JP" sz="2400" b="1" u="sng" dirty="0">
              <a:solidFill>
                <a:srgbClr val="FF0000"/>
              </a:solidFill>
            </a:endParaRPr>
          </a:p>
        </p:txBody>
      </p:sp>
      <p:sp>
        <p:nvSpPr>
          <p:cNvPr id="28" name="フローチャート : 結合子 27"/>
          <p:cNvSpPr/>
          <p:nvPr/>
        </p:nvSpPr>
        <p:spPr>
          <a:xfrm>
            <a:off x="6136896" y="1566138"/>
            <a:ext cx="2016224" cy="20162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FF00"/>
                </a:solidFill>
              </a:rPr>
              <a:t>桜井</a:t>
            </a:r>
            <a:r>
              <a:rPr lang="ja-JP" altLang="en-US" dirty="0">
                <a:solidFill>
                  <a:srgbClr val="FFFF00"/>
                </a:solidFill>
              </a:rPr>
              <a:t>東</a:t>
            </a:r>
            <a:r>
              <a:rPr lang="ja-JP" altLang="en-US" dirty="0" smtClean="0">
                <a:solidFill>
                  <a:srgbClr val="FFFF00"/>
                </a:solidFill>
              </a:rPr>
              <a:t>中</a:t>
            </a:r>
            <a:r>
              <a:rPr lang="en-US" altLang="ja-JP" dirty="0" smtClean="0">
                <a:solidFill>
                  <a:srgbClr val="FFFF00"/>
                </a:solidFill>
              </a:rPr>
              <a:t>2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r>
              <a:rPr lang="ja-JP" altLang="en-US" dirty="0" smtClean="0">
                <a:solidFill>
                  <a:srgbClr val="FFFF00"/>
                </a:solidFill>
              </a:rPr>
              <a:t>社会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15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ja-JP" altLang="en-US" sz="2800" b="1" u="sng" dirty="0" smtClean="0">
                <a:solidFill>
                  <a:srgbClr val="FFFF00"/>
                </a:solidFill>
              </a:rPr>
              <a:t>以上</a:t>
            </a:r>
            <a:r>
              <a:rPr lang="en-US" altLang="ja-JP" sz="2800" b="1" u="sng" dirty="0" smtClean="0">
                <a:solidFill>
                  <a:srgbClr val="FFFF00"/>
                </a:solidFill>
              </a:rPr>
              <a:t>up!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29" name="フローチャート : 結合子 28"/>
          <p:cNvSpPr/>
          <p:nvPr/>
        </p:nvSpPr>
        <p:spPr>
          <a:xfrm>
            <a:off x="4115199" y="1566138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 smtClean="0">
                <a:solidFill>
                  <a:srgbClr val="FF0000"/>
                </a:solidFill>
              </a:rPr>
              <a:t>桜井</a:t>
            </a:r>
            <a:r>
              <a:rPr lang="ja-JP" altLang="en-US" dirty="0">
                <a:solidFill>
                  <a:srgbClr val="FF0000"/>
                </a:solidFill>
              </a:rPr>
              <a:t>東</a:t>
            </a:r>
            <a:r>
              <a:rPr lang="ja-JP" altLang="en-US" dirty="0" smtClean="0">
                <a:solidFill>
                  <a:srgbClr val="FF0000"/>
                </a:solidFill>
              </a:rPr>
              <a:t>中</a:t>
            </a:r>
            <a:r>
              <a:rPr lang="en-US" altLang="ja-JP" dirty="0" smtClean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　社会</a:t>
            </a:r>
            <a:endParaRPr lang="en-US" altLang="ja-JP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80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点</a:t>
            </a:r>
            <a:r>
              <a:rPr lang="ja-JP" altLang="en-US" sz="2800" b="1" u="sng" dirty="0">
                <a:solidFill>
                  <a:srgbClr val="FF0000"/>
                </a:solidFill>
              </a:rPr>
              <a:t>！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pPr lvl="0" algn="ctr"/>
            <a:r>
              <a:rPr lang="en-US" altLang="ja-JP" sz="2800" b="1" u="sng" dirty="0">
                <a:solidFill>
                  <a:srgbClr val="FF0000"/>
                </a:solidFill>
              </a:rPr>
              <a:t>over!</a:t>
            </a:r>
          </a:p>
        </p:txBody>
      </p:sp>
      <p:sp>
        <p:nvSpPr>
          <p:cNvPr id="30" name="フローチャート : 結合子 29"/>
          <p:cNvSpPr/>
          <p:nvPr/>
        </p:nvSpPr>
        <p:spPr>
          <a:xfrm>
            <a:off x="37796" y="4463400"/>
            <a:ext cx="2016224" cy="2016224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rgbClr val="FF0000"/>
                </a:solidFill>
              </a:rPr>
              <a:t>桜井東中</a:t>
            </a:r>
            <a:r>
              <a:rPr lang="en-US" altLang="ja-JP" sz="1600" dirty="0">
                <a:solidFill>
                  <a:srgbClr val="FF0000"/>
                </a:solidFill>
              </a:rPr>
              <a:t>2</a:t>
            </a: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en-US" altLang="ja-JP" sz="1600" dirty="0">
                <a:solidFill>
                  <a:srgbClr val="FF0000"/>
                </a:solidFill>
              </a:rPr>
              <a:t>2</a:t>
            </a:r>
            <a:r>
              <a:rPr lang="ja-JP" altLang="en-US" sz="1600" dirty="0">
                <a:solidFill>
                  <a:srgbClr val="FF0000"/>
                </a:solidFill>
              </a:rPr>
              <a:t>回連続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5</a:t>
            </a:r>
            <a:r>
              <a:rPr lang="ja-JP" altLang="en-US" dirty="0">
                <a:solidFill>
                  <a:srgbClr val="FF0000"/>
                </a:solidFill>
              </a:rPr>
              <a:t>教科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sz="2800" b="1" u="sng" dirty="0">
                <a:solidFill>
                  <a:srgbClr val="FF0000"/>
                </a:solidFill>
              </a:rPr>
              <a:t>点数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>
                <a:solidFill>
                  <a:srgbClr val="FF0000"/>
                </a:solidFill>
              </a:rPr>
              <a:t>up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31" name="フローチャート : 結合子 30"/>
          <p:cNvSpPr/>
          <p:nvPr/>
        </p:nvSpPr>
        <p:spPr>
          <a:xfrm>
            <a:off x="6136896" y="4437112"/>
            <a:ext cx="2016224" cy="20162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dirty="0">
                <a:solidFill>
                  <a:srgbClr val="FFFF00"/>
                </a:solidFill>
              </a:rPr>
              <a:t>桜井</a:t>
            </a:r>
            <a:r>
              <a:rPr lang="ja-JP" altLang="en-US" dirty="0" smtClean="0">
                <a:solidFill>
                  <a:srgbClr val="FFFF00"/>
                </a:solidFill>
              </a:rPr>
              <a:t>西中</a:t>
            </a:r>
            <a:r>
              <a:rPr lang="en-US" altLang="ja-JP" dirty="0" smtClean="0">
                <a:solidFill>
                  <a:srgbClr val="FFFF00"/>
                </a:solidFill>
              </a:rPr>
              <a:t>2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r>
              <a:rPr lang="ja-JP" altLang="en-US" dirty="0" smtClean="0">
                <a:solidFill>
                  <a:srgbClr val="FFFF00"/>
                </a:solidFill>
              </a:rPr>
              <a:t>保健体育</a:t>
            </a:r>
            <a:endParaRPr lang="en-US" altLang="ja-JP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90</a:t>
            </a:r>
            <a:r>
              <a:rPr lang="ja-JP" altLang="en-US" sz="2800" b="1" u="sng" dirty="0" smtClean="0">
                <a:solidFill>
                  <a:srgbClr val="FFFF00"/>
                </a:solidFill>
              </a:rPr>
              <a:t>点</a:t>
            </a:r>
            <a:endParaRPr lang="en-US" altLang="ja-JP" sz="2800" b="1" u="sng" dirty="0">
              <a:solidFill>
                <a:srgbClr val="FFFF00"/>
              </a:solidFill>
            </a:endParaRPr>
          </a:p>
          <a:p>
            <a:pPr lvl="0" algn="ctr"/>
            <a:r>
              <a:rPr lang="en-US" altLang="ja-JP" sz="2800" b="1" u="sng" dirty="0" smtClean="0">
                <a:solidFill>
                  <a:srgbClr val="FFFF00"/>
                </a:solidFill>
              </a:rPr>
              <a:t>over!</a:t>
            </a:r>
            <a:endParaRPr lang="en-US" altLang="ja-JP" sz="2800" b="1" u="sng" dirty="0">
              <a:solidFill>
                <a:srgbClr val="FFFF00"/>
              </a:solidFill>
            </a:endParaRPr>
          </a:p>
        </p:txBody>
      </p:sp>
      <p:sp>
        <p:nvSpPr>
          <p:cNvPr id="32" name="フローチャート : 結合子 31"/>
          <p:cNvSpPr/>
          <p:nvPr/>
        </p:nvSpPr>
        <p:spPr>
          <a:xfrm>
            <a:off x="1095225" y="3062747"/>
            <a:ext cx="2016224" cy="20162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桜井東</a:t>
            </a:r>
            <a:r>
              <a:rPr lang="ja-JP" altLang="en-US" dirty="0" smtClean="0">
                <a:solidFill>
                  <a:srgbClr val="FF0000"/>
                </a:solidFill>
              </a:rPr>
              <a:t>中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en-US" altLang="ja-JP" dirty="0" smtClean="0">
                <a:solidFill>
                  <a:srgbClr val="FF0000"/>
                </a:solidFill>
              </a:rPr>
              <a:t>2</a:t>
            </a:r>
            <a:r>
              <a:rPr lang="ja-JP" altLang="en-US" dirty="0" smtClean="0">
                <a:solidFill>
                  <a:srgbClr val="FF0000"/>
                </a:solidFill>
              </a:rPr>
              <a:t>回連続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dirty="0" smtClean="0">
                <a:solidFill>
                  <a:srgbClr val="FF0000"/>
                </a:solidFill>
              </a:rPr>
              <a:t>5</a:t>
            </a:r>
            <a:r>
              <a:rPr lang="ja-JP" altLang="en-US" dirty="0" smtClean="0">
                <a:solidFill>
                  <a:srgbClr val="FF0000"/>
                </a:solidFill>
              </a:rPr>
              <a:t>教科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sz="2800" b="1" u="sng" dirty="0">
                <a:solidFill>
                  <a:srgbClr val="FF0000"/>
                </a:solidFill>
              </a:rPr>
              <a:t>点数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2800" b="1" u="sng" dirty="0" smtClean="0">
                <a:solidFill>
                  <a:srgbClr val="FF0000"/>
                </a:solidFill>
              </a:rPr>
              <a:t>up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！</a:t>
            </a:r>
            <a:endParaRPr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4607962" y="476672"/>
            <a:ext cx="4517782" cy="1089466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rgbClr val="FFFF00"/>
                </a:solidFill>
              </a:rPr>
              <a:t>桜井東中</a:t>
            </a:r>
            <a:r>
              <a:rPr lang="ja-JP" altLang="en-US" sz="2000" dirty="0" smtClean="0">
                <a:solidFill>
                  <a:srgbClr val="FFFF00"/>
                </a:solidFill>
              </a:rPr>
              <a:t>結果！</a:t>
            </a:r>
            <a:endParaRPr kumimoji="1" lang="ja-JP" altLang="en-US" sz="4400" dirty="0">
              <a:solidFill>
                <a:srgbClr val="FFFF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9" t="40115" r="31626" b="44351"/>
          <a:stretch/>
        </p:blipFill>
        <p:spPr bwMode="auto">
          <a:xfrm>
            <a:off x="-18258" y="6449169"/>
            <a:ext cx="2502026" cy="402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2503984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TEL:0744-46-0285</a:t>
            </a:r>
            <a:endParaRPr kumimoji="1" lang="ja-JP" altLang="en-US" sz="2000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" t="27083" r="1904" b="27864"/>
          <a:stretch/>
        </p:blipFill>
        <p:spPr bwMode="auto">
          <a:xfrm>
            <a:off x="4592216" y="6378064"/>
            <a:ext cx="1825420" cy="479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6517686" y="647962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/>
              <a:t>TEL:0744-41-0461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20720" y="5409421"/>
            <a:ext cx="455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i="1" u="sng" dirty="0" smtClean="0"/>
              <a:t>成績アップの秘訣は</a:t>
            </a:r>
            <a:r>
              <a:rPr lang="en-US" altLang="ja-JP" sz="2400" b="1" i="1" u="sng" dirty="0" smtClean="0"/>
              <a:t>…</a:t>
            </a:r>
          </a:p>
          <a:p>
            <a:r>
              <a:rPr kumimoji="1" lang="ja-JP" altLang="en-US" sz="2400" b="1" i="1" u="sng" dirty="0" smtClean="0"/>
              <a:t>是非教室までお問合せ下さい！</a:t>
            </a:r>
            <a:endParaRPr kumimoji="1" lang="en-US" altLang="ja-JP" sz="24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7012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11791</TotalTime>
  <Words>305</Words>
  <Application>Microsoft Office PowerPoint</Application>
  <PresentationFormat>画面に合わせる (4:3)</PresentationFormat>
  <Paragraphs>246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k-sakurai-001</dc:creator>
  <cp:lastModifiedBy>吉田 崇人</cp:lastModifiedBy>
  <cp:revision>35</cp:revision>
  <cp:lastPrinted>2021-12-09T13:53:21Z</cp:lastPrinted>
  <dcterms:created xsi:type="dcterms:W3CDTF">2021-10-26T04:47:37Z</dcterms:created>
  <dcterms:modified xsi:type="dcterms:W3CDTF">2021-12-09T13:53:58Z</dcterms:modified>
</cp:coreProperties>
</file>